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73" r:id="rId4"/>
    <p:sldId id="275" r:id="rId5"/>
    <p:sldId id="278" r:id="rId6"/>
    <p:sldId id="262" r:id="rId7"/>
    <p:sldId id="279" r:id="rId8"/>
    <p:sldId id="268" r:id="rId9"/>
    <p:sldId id="274" r:id="rId10"/>
    <p:sldId id="277" r:id="rId11"/>
    <p:sldId id="276" r:id="rId12"/>
    <p:sldId id="260" r:id="rId13"/>
    <p:sldId id="258" r:id="rId14"/>
  </p:sldIdLst>
  <p:sldSz cx="6858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uFillTx/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Windows 使用者" initials="W使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rgbClr val="00000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07" autoAdjust="0"/>
    <p:restoredTop sz="96370" autoAdjust="0"/>
  </p:normalViewPr>
  <p:slideViewPr>
    <p:cSldViewPr snapToGrid="0">
      <p:cViewPr>
        <p:scale>
          <a:sx n="66" d="100"/>
          <a:sy n="66" d="100"/>
        </p:scale>
        <p:origin x="980" y="44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>
                <a:uFillTx/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>
                <a:uFillTx/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>
                <a:uFillTx/>
              </a:defRPr>
            </a:lvl9pPr>
          </a:lstStyle>
          <a:p>
            <a:endParaRPr>
              <a:uFillTx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uFillTx/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821381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5256308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5227686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71772172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620467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9702754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8032052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235320472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>
              <a:uFillTx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514350" y="1597819"/>
            <a:ext cx="5829300" cy="1102519"/>
          </a:xfrm>
          <a:prstGeom prst="rect">
            <a:avLst/>
          </a:prstGeom>
        </p:spPr>
        <p:txBody>
          <a:bodyPr/>
          <a:lstStyle>
            <a:lvl1pPr>
              <a:defRPr b="1">
                <a:uFillTx/>
              </a:defRPr>
            </a:lvl1pPr>
          </a:lstStyle>
          <a:p>
            <a:r>
              <a:rPr lang="zh-TW" altLang="en-US" dirty="0">
                <a:uFillTx/>
              </a:rPr>
              <a:t>按一下以編輯母片標題樣式</a:t>
            </a:r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028700" y="2914650"/>
            <a:ext cx="48006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r>
              <a:rPr lang="zh-TW" altLang="en-US" dirty="0">
                <a:uFillTx/>
              </a:rPr>
              <a:t>按一下以編輯母片副標題樣式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 b="1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4972050" y="205979"/>
            <a:ext cx="1543050" cy="4388644"/>
          </a:xfrm>
          <a:prstGeom prst="rect">
            <a:avLst/>
          </a:prstGeom>
        </p:spPr>
        <p:txBody>
          <a:bodyPr vert="eaVert"/>
          <a:lstStyle/>
          <a:p>
            <a:r>
              <a:rPr lang="zh-TW" altLang="en-US">
                <a:uFillTx/>
              </a:rPr>
              <a:t>按一下以編輯母片標題樣式</a:t>
            </a:r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342900" y="205979"/>
            <a:ext cx="4514850" cy="4388644"/>
          </a:xfrm>
        </p:spPr>
        <p:txBody>
          <a:bodyPr vert="eaVert"/>
          <a:lstStyle/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 b="1">
                <a:uFillTx/>
              </a:defRPr>
            </a:lvl1pPr>
          </a:lstStyle>
          <a:p>
            <a:r>
              <a:rPr lang="zh-TW" altLang="en-US" dirty="0">
                <a:uFillTx/>
              </a:rPr>
              <a:t>按一下以編輯母片標題樣式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dirty="0">
                <a:uFillTx/>
              </a:rPr>
              <a:t>編輯母片文字樣式</a:t>
            </a:r>
          </a:p>
          <a:p>
            <a:pPr lvl="1"/>
            <a:r>
              <a:rPr lang="zh-TW" altLang="en-US" dirty="0">
                <a:uFillTx/>
              </a:rPr>
              <a:t>第二層</a:t>
            </a:r>
          </a:p>
          <a:p>
            <a:pPr lvl="2"/>
            <a:r>
              <a:rPr lang="zh-TW" altLang="en-US" dirty="0">
                <a:uFillTx/>
              </a:rPr>
              <a:t>第三層</a:t>
            </a:r>
          </a:p>
          <a:p>
            <a:pPr lvl="3"/>
            <a:r>
              <a:rPr lang="zh-TW" altLang="en-US" dirty="0">
                <a:uFillTx/>
              </a:rPr>
              <a:t>第四層</a:t>
            </a:r>
          </a:p>
          <a:p>
            <a:pPr lvl="4"/>
            <a:r>
              <a:rPr lang="zh-TW" altLang="en-US" dirty="0">
                <a:uFillTx/>
              </a:rPr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>
          <a:xfrm>
            <a:off x="5049180" y="4731544"/>
            <a:ext cx="1600200" cy="273844"/>
          </a:xfrm>
        </p:spPr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541735" y="3305176"/>
            <a:ext cx="5829300" cy="1021556"/>
          </a:xfrm>
          <a:prstGeom prst="rect">
            <a:avLst/>
          </a:prstGeom>
        </p:spPr>
        <p:txBody>
          <a:bodyPr anchor="t"/>
          <a:lstStyle>
            <a:lvl1pPr algn="l">
              <a:defRPr sz="3000" b="1" cap="all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541735" y="2180035"/>
            <a:ext cx="58293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lumMod val="65000"/>
                    <a:lumOff val="35000"/>
                  </a:schemeClr>
                </a:solidFill>
                <a:uFillTx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  <a:uFillTx/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  <a:uFillTx/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  <a:uFillTx/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  <a:uFillTx/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  <a:uFillTx/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  <a:uFillTx/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  <a:uFillTx/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 b="1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342900" y="1200151"/>
            <a:ext cx="3028950" cy="3394472"/>
          </a:xfrm>
        </p:spPr>
        <p:txBody>
          <a:bodyPr/>
          <a:lstStyle>
            <a:lvl1pPr>
              <a:defRPr sz="2100">
                <a:uFillTx/>
              </a:defRPr>
            </a:lvl1pPr>
            <a:lvl2pPr>
              <a:defRPr sz="1800">
                <a:uFillTx/>
              </a:defRPr>
            </a:lvl2pPr>
            <a:lvl3pPr>
              <a:defRPr sz="1500">
                <a:uFillTx/>
              </a:defRPr>
            </a:lvl3pPr>
            <a:lvl4pPr>
              <a:defRPr sz="1350">
                <a:uFillTx/>
              </a:defRPr>
            </a:lvl4pPr>
            <a:lvl5pPr>
              <a:defRPr sz="1350">
                <a:uFillTx/>
              </a:defRPr>
            </a:lvl5pPr>
            <a:lvl6pPr>
              <a:defRPr sz="1350">
                <a:uFillTx/>
              </a:defRPr>
            </a:lvl6pPr>
            <a:lvl7pPr>
              <a:defRPr sz="1350">
                <a:uFillTx/>
              </a:defRPr>
            </a:lvl7pPr>
            <a:lvl8pPr>
              <a:defRPr sz="1350">
                <a:uFillTx/>
              </a:defRPr>
            </a:lvl8pPr>
            <a:lvl9pPr>
              <a:defRPr sz="135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86150" y="1200151"/>
            <a:ext cx="3028950" cy="3394472"/>
          </a:xfrm>
        </p:spPr>
        <p:txBody>
          <a:bodyPr/>
          <a:lstStyle>
            <a:lvl1pPr>
              <a:defRPr sz="2100">
                <a:uFillTx/>
              </a:defRPr>
            </a:lvl1pPr>
            <a:lvl2pPr>
              <a:defRPr sz="1800">
                <a:uFillTx/>
              </a:defRPr>
            </a:lvl2pPr>
            <a:lvl3pPr>
              <a:defRPr sz="1500">
                <a:uFillTx/>
              </a:defRPr>
            </a:lvl3pPr>
            <a:lvl4pPr>
              <a:defRPr sz="1350">
                <a:uFillTx/>
              </a:defRPr>
            </a:lvl4pPr>
            <a:lvl5pPr>
              <a:defRPr sz="1350">
                <a:uFillTx/>
              </a:defRPr>
            </a:lvl5pPr>
            <a:lvl6pPr>
              <a:defRPr sz="1350">
                <a:uFillTx/>
              </a:defRPr>
            </a:lvl6pPr>
            <a:lvl7pPr>
              <a:defRPr sz="1350">
                <a:uFillTx/>
              </a:defRPr>
            </a:lvl7pPr>
            <a:lvl8pPr>
              <a:defRPr sz="1350">
                <a:uFillTx/>
              </a:defRPr>
            </a:lvl8pPr>
            <a:lvl9pPr>
              <a:defRPr sz="135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 b="1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151335"/>
            <a:ext cx="3030141" cy="479822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900" indent="0">
              <a:buNone/>
              <a:defRPr sz="1500" b="1">
                <a:uFillTx/>
              </a:defRPr>
            </a:lvl2pPr>
            <a:lvl3pPr marL="685800" indent="0">
              <a:buNone/>
              <a:defRPr sz="1350" b="1">
                <a:uFillTx/>
              </a:defRPr>
            </a:lvl3pPr>
            <a:lvl4pPr marL="1028700" indent="0">
              <a:buNone/>
              <a:defRPr sz="1200" b="1">
                <a:uFillTx/>
              </a:defRPr>
            </a:lvl4pPr>
            <a:lvl5pPr marL="1371600" indent="0">
              <a:buNone/>
              <a:defRPr sz="1200" b="1">
                <a:uFillTx/>
              </a:defRPr>
            </a:lvl5pPr>
            <a:lvl6pPr marL="1714500" indent="0">
              <a:buNone/>
              <a:defRPr sz="1200" b="1">
                <a:uFillTx/>
              </a:defRPr>
            </a:lvl6pPr>
            <a:lvl7pPr marL="2057400" indent="0">
              <a:buNone/>
              <a:defRPr sz="1200" b="1">
                <a:uFillTx/>
              </a:defRPr>
            </a:lvl7pPr>
            <a:lvl8pPr marL="2400300" indent="0">
              <a:buNone/>
              <a:defRPr sz="1200" b="1">
                <a:uFillTx/>
              </a:defRPr>
            </a:lvl8pPr>
            <a:lvl9pPr marL="2743200" indent="0">
              <a:buNone/>
              <a:defRPr sz="1200" b="1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342900" y="1631156"/>
            <a:ext cx="3030141" cy="2963466"/>
          </a:xfrm>
        </p:spPr>
        <p:txBody>
          <a:bodyPr/>
          <a:lstStyle>
            <a:lvl1pPr>
              <a:defRPr sz="1800">
                <a:uFillTx/>
              </a:defRPr>
            </a:lvl1pPr>
            <a:lvl2pPr>
              <a:defRPr sz="1500">
                <a:uFillTx/>
              </a:defRPr>
            </a:lvl2pPr>
            <a:lvl3pPr>
              <a:defRPr sz="1350">
                <a:uFillTx/>
              </a:defRPr>
            </a:lvl3pPr>
            <a:lvl4pPr>
              <a:defRPr sz="1200">
                <a:uFillTx/>
              </a:defRPr>
            </a:lvl4pPr>
            <a:lvl5pPr>
              <a:defRPr sz="1200">
                <a:uFillTx/>
              </a:defRPr>
            </a:lvl5pPr>
            <a:lvl6pPr>
              <a:defRPr sz="1200">
                <a:uFillTx/>
              </a:defRPr>
            </a:lvl6pPr>
            <a:lvl7pPr>
              <a:defRPr sz="1200">
                <a:uFillTx/>
              </a:defRPr>
            </a:lvl7pPr>
            <a:lvl8pPr>
              <a:defRPr sz="1200">
                <a:uFillTx/>
              </a:defRPr>
            </a:lvl8pPr>
            <a:lvl9pPr>
              <a:defRPr sz="120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3483769" y="1151335"/>
            <a:ext cx="3031331" cy="479822"/>
          </a:xfrm>
        </p:spPr>
        <p:txBody>
          <a:bodyPr anchor="b"/>
          <a:lstStyle>
            <a:lvl1pPr marL="0" indent="0">
              <a:buNone/>
              <a:defRPr sz="1800" b="1">
                <a:uFillTx/>
              </a:defRPr>
            </a:lvl1pPr>
            <a:lvl2pPr marL="342900" indent="0">
              <a:buNone/>
              <a:defRPr sz="1500" b="1">
                <a:uFillTx/>
              </a:defRPr>
            </a:lvl2pPr>
            <a:lvl3pPr marL="685800" indent="0">
              <a:buNone/>
              <a:defRPr sz="1350" b="1">
                <a:uFillTx/>
              </a:defRPr>
            </a:lvl3pPr>
            <a:lvl4pPr marL="1028700" indent="0">
              <a:buNone/>
              <a:defRPr sz="1200" b="1">
                <a:uFillTx/>
              </a:defRPr>
            </a:lvl4pPr>
            <a:lvl5pPr marL="1371600" indent="0">
              <a:buNone/>
              <a:defRPr sz="1200" b="1">
                <a:uFillTx/>
              </a:defRPr>
            </a:lvl5pPr>
            <a:lvl6pPr marL="1714500" indent="0">
              <a:buNone/>
              <a:defRPr sz="1200" b="1">
                <a:uFillTx/>
              </a:defRPr>
            </a:lvl6pPr>
            <a:lvl7pPr marL="2057400" indent="0">
              <a:buNone/>
              <a:defRPr sz="1200" b="1">
                <a:uFillTx/>
              </a:defRPr>
            </a:lvl7pPr>
            <a:lvl8pPr marL="2400300" indent="0">
              <a:buNone/>
              <a:defRPr sz="1200" b="1">
                <a:uFillTx/>
              </a:defRPr>
            </a:lvl8pPr>
            <a:lvl9pPr marL="2743200" indent="0">
              <a:buNone/>
              <a:defRPr sz="1200" b="1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3483769" y="1631156"/>
            <a:ext cx="3031331" cy="2963466"/>
          </a:xfrm>
        </p:spPr>
        <p:txBody>
          <a:bodyPr/>
          <a:lstStyle>
            <a:lvl1pPr>
              <a:defRPr sz="1800">
                <a:uFillTx/>
              </a:defRPr>
            </a:lvl1pPr>
            <a:lvl2pPr>
              <a:defRPr sz="1500">
                <a:uFillTx/>
              </a:defRPr>
            </a:lvl2pPr>
            <a:lvl3pPr>
              <a:defRPr sz="1350">
                <a:uFillTx/>
              </a:defRPr>
            </a:lvl3pPr>
            <a:lvl4pPr>
              <a:defRPr sz="1200">
                <a:uFillTx/>
              </a:defRPr>
            </a:lvl4pPr>
            <a:lvl5pPr>
              <a:defRPr sz="1200">
                <a:uFillTx/>
              </a:defRPr>
            </a:lvl5pPr>
            <a:lvl6pPr>
              <a:defRPr sz="1200">
                <a:uFillTx/>
              </a:defRPr>
            </a:lvl6pPr>
            <a:lvl7pPr>
              <a:defRPr sz="1200">
                <a:uFillTx/>
              </a:defRPr>
            </a:lvl7pPr>
            <a:lvl8pPr>
              <a:defRPr sz="1200">
                <a:uFillTx/>
              </a:defRPr>
            </a:lvl8pPr>
            <a:lvl9pPr>
              <a:defRPr sz="120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0" y="205979"/>
            <a:ext cx="6172200" cy="857250"/>
          </a:xfrm>
          <a:prstGeom prst="rect">
            <a:avLst/>
          </a:prstGeom>
        </p:spPr>
        <p:txBody>
          <a:bodyPr/>
          <a:lstStyle>
            <a:lvl1pPr>
              <a:defRPr b="1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42900" y="204787"/>
            <a:ext cx="2256235" cy="871538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  <a:endParaRPr lang="zh-TW" altLang="en-US" dirty="0">
              <a:uFillTx/>
            </a:endParaRP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2681287" y="204788"/>
            <a:ext cx="3833813" cy="4389835"/>
          </a:xfrm>
        </p:spPr>
        <p:txBody>
          <a:bodyPr/>
          <a:lstStyle>
            <a:lvl1pPr>
              <a:defRPr sz="2400">
                <a:uFillTx/>
              </a:defRPr>
            </a:lvl1pPr>
            <a:lvl2pPr>
              <a:defRPr sz="2100">
                <a:uFillTx/>
              </a:defRPr>
            </a:lvl2pPr>
            <a:lvl3pPr>
              <a:defRPr sz="1800">
                <a:uFillTx/>
              </a:defRPr>
            </a:lvl3pPr>
            <a:lvl4pPr>
              <a:defRPr sz="1500">
                <a:uFillTx/>
              </a:defRPr>
            </a:lvl4pPr>
            <a:lvl5pPr>
              <a:defRPr sz="1500">
                <a:uFillTx/>
              </a:defRPr>
            </a:lvl5pPr>
            <a:lvl6pPr>
              <a:defRPr sz="1500">
                <a:uFillTx/>
              </a:defRPr>
            </a:lvl6pPr>
            <a:lvl7pPr>
              <a:defRPr sz="1500">
                <a:uFillTx/>
              </a:defRPr>
            </a:lvl7pPr>
            <a:lvl8pPr>
              <a:defRPr sz="1500">
                <a:uFillTx/>
              </a:defRPr>
            </a:lvl8pPr>
            <a:lvl9pPr>
              <a:defRPr sz="1500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  <a:p>
            <a:pPr lvl="1"/>
            <a:r>
              <a:rPr lang="zh-TW" altLang="en-US">
                <a:uFillTx/>
              </a:rPr>
              <a:t>第二層</a:t>
            </a:r>
          </a:p>
          <a:p>
            <a:pPr lvl="2"/>
            <a:r>
              <a:rPr lang="zh-TW" altLang="en-US">
                <a:uFillTx/>
              </a:rPr>
              <a:t>第三層</a:t>
            </a:r>
          </a:p>
          <a:p>
            <a:pPr lvl="3"/>
            <a:r>
              <a:rPr lang="zh-TW" altLang="en-US">
                <a:uFillTx/>
              </a:rPr>
              <a:t>第四層</a:t>
            </a:r>
          </a:p>
          <a:p>
            <a:pPr lvl="4"/>
            <a:r>
              <a:rPr lang="zh-TW" altLang="en-US">
                <a:uFillTx/>
              </a:rPr>
              <a:t>第五層</a:t>
            </a:r>
            <a:endParaRPr lang="zh-TW" altLang="en-US" dirty="0">
              <a:uFillTx/>
            </a:endParaRP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342900" y="1076326"/>
            <a:ext cx="2256235" cy="3518297"/>
          </a:xfrm>
        </p:spPr>
        <p:txBody>
          <a:bodyPr/>
          <a:lstStyle>
            <a:lvl1pPr marL="0" indent="0">
              <a:buNone/>
              <a:defRPr sz="1050">
                <a:uFillTx/>
              </a:defRPr>
            </a:lvl1pPr>
            <a:lvl2pPr marL="342900" indent="0">
              <a:buNone/>
              <a:defRPr sz="900">
                <a:uFillTx/>
              </a:defRPr>
            </a:lvl2pPr>
            <a:lvl3pPr marL="685800" indent="0">
              <a:buNone/>
              <a:defRPr sz="750">
                <a:uFillTx/>
              </a:defRPr>
            </a:lvl3pPr>
            <a:lvl4pPr marL="1028700" indent="0">
              <a:buNone/>
              <a:defRPr sz="675">
                <a:uFillTx/>
              </a:defRPr>
            </a:lvl4pPr>
            <a:lvl5pPr marL="1371600" indent="0">
              <a:buNone/>
              <a:defRPr sz="675">
                <a:uFillTx/>
              </a:defRPr>
            </a:lvl5pPr>
            <a:lvl6pPr marL="1714500" indent="0">
              <a:buNone/>
              <a:defRPr sz="675">
                <a:uFillTx/>
              </a:defRPr>
            </a:lvl6pPr>
            <a:lvl7pPr marL="2057400" indent="0">
              <a:buNone/>
              <a:defRPr sz="675">
                <a:uFillTx/>
              </a:defRPr>
            </a:lvl7pPr>
            <a:lvl8pPr marL="2400300" indent="0">
              <a:buNone/>
              <a:defRPr sz="675">
                <a:uFillTx/>
              </a:defRPr>
            </a:lvl8pPr>
            <a:lvl9pPr marL="2743200" indent="0">
              <a:buNone/>
              <a:defRPr sz="675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344216" y="3600450"/>
            <a:ext cx="4114800" cy="425054"/>
          </a:xfrm>
          <a:prstGeom prst="rect">
            <a:avLst/>
          </a:prstGeom>
        </p:spPr>
        <p:txBody>
          <a:bodyPr anchor="b"/>
          <a:lstStyle>
            <a:lvl1pPr algn="l">
              <a:defRPr sz="1500" b="1">
                <a:uFillTx/>
              </a:defRPr>
            </a:lvl1pPr>
          </a:lstStyle>
          <a:p>
            <a:r>
              <a:rPr lang="zh-TW" altLang="en-US">
                <a:uFillTx/>
              </a:rPr>
              <a:t>按一下以編輯母片標題樣式</a:t>
            </a:r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1344216" y="459581"/>
            <a:ext cx="4114800" cy="3086100"/>
          </a:xfrm>
        </p:spPr>
        <p:txBody>
          <a:bodyPr/>
          <a:lstStyle>
            <a:lvl1pPr marL="0" indent="0">
              <a:buNone/>
              <a:defRPr sz="2400">
                <a:uFillTx/>
              </a:defRPr>
            </a:lvl1pPr>
            <a:lvl2pPr marL="342900" indent="0">
              <a:buNone/>
              <a:defRPr sz="2100">
                <a:uFillTx/>
              </a:defRPr>
            </a:lvl2pPr>
            <a:lvl3pPr marL="685800" indent="0">
              <a:buNone/>
              <a:defRPr sz="1800">
                <a:uFillTx/>
              </a:defRPr>
            </a:lvl3pPr>
            <a:lvl4pPr marL="1028700" indent="0">
              <a:buNone/>
              <a:defRPr sz="1500">
                <a:uFillTx/>
              </a:defRPr>
            </a:lvl4pPr>
            <a:lvl5pPr marL="1371600" indent="0">
              <a:buNone/>
              <a:defRPr sz="1500">
                <a:uFillTx/>
              </a:defRPr>
            </a:lvl5pPr>
            <a:lvl6pPr marL="1714500" indent="0">
              <a:buNone/>
              <a:defRPr sz="1500">
                <a:uFillTx/>
              </a:defRPr>
            </a:lvl6pPr>
            <a:lvl7pPr marL="2057400" indent="0">
              <a:buNone/>
              <a:defRPr sz="1500">
                <a:uFillTx/>
              </a:defRPr>
            </a:lvl7pPr>
            <a:lvl8pPr marL="2400300" indent="0">
              <a:buNone/>
              <a:defRPr sz="1500">
                <a:uFillTx/>
              </a:defRPr>
            </a:lvl8pPr>
            <a:lvl9pPr marL="2743200" indent="0">
              <a:buNone/>
              <a:defRPr sz="1500">
                <a:uFillTx/>
              </a:defRPr>
            </a:lvl9pPr>
          </a:lstStyle>
          <a:p>
            <a:r>
              <a:rPr lang="zh-TW" altLang="en-US">
                <a:uFillTx/>
              </a:rPr>
              <a:t>按一下圖示以新增圖片</a:t>
            </a:r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1344216" y="4025503"/>
            <a:ext cx="4114800" cy="603647"/>
          </a:xfrm>
        </p:spPr>
        <p:txBody>
          <a:bodyPr/>
          <a:lstStyle>
            <a:lvl1pPr marL="0" indent="0">
              <a:buNone/>
              <a:defRPr sz="1050">
                <a:uFillTx/>
              </a:defRPr>
            </a:lvl1pPr>
            <a:lvl2pPr marL="342900" indent="0">
              <a:buNone/>
              <a:defRPr sz="900">
                <a:uFillTx/>
              </a:defRPr>
            </a:lvl2pPr>
            <a:lvl3pPr marL="685800" indent="0">
              <a:buNone/>
              <a:defRPr sz="750">
                <a:uFillTx/>
              </a:defRPr>
            </a:lvl3pPr>
            <a:lvl4pPr marL="1028700" indent="0">
              <a:buNone/>
              <a:defRPr sz="675">
                <a:uFillTx/>
              </a:defRPr>
            </a:lvl4pPr>
            <a:lvl5pPr marL="1371600" indent="0">
              <a:buNone/>
              <a:defRPr sz="675">
                <a:uFillTx/>
              </a:defRPr>
            </a:lvl5pPr>
            <a:lvl6pPr marL="1714500" indent="0">
              <a:buNone/>
              <a:defRPr sz="675">
                <a:uFillTx/>
              </a:defRPr>
            </a:lvl6pPr>
            <a:lvl7pPr marL="2057400" indent="0">
              <a:buNone/>
              <a:defRPr sz="675">
                <a:uFillTx/>
              </a:defRPr>
            </a:lvl7pPr>
            <a:lvl8pPr marL="2400300" indent="0">
              <a:buNone/>
              <a:defRPr sz="675">
                <a:uFillTx/>
              </a:defRPr>
            </a:lvl8pPr>
            <a:lvl9pPr marL="2743200" indent="0">
              <a:buNone/>
              <a:defRPr sz="675">
                <a:uFillTx/>
              </a:defRPr>
            </a:lvl9pPr>
          </a:lstStyle>
          <a:p>
            <a:pPr lvl="0"/>
            <a:r>
              <a:rPr lang="zh-TW" altLang="en-US">
                <a:uFillTx/>
              </a:rPr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>
              <a:uFillTx/>
            </a:endParaRP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uFillTx/>
            </a:endParaRPr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</p:spTree>
  </p:cSld>
  <p:clrMapOvr>
    <a:masterClrMapping/>
  </p:clrMapOvr>
  <p:transition>
    <p:fade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圖片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-82295" y="0"/>
            <a:ext cx="6940295" cy="5143500"/>
          </a:xfrm>
          <a:prstGeom prst="rect">
            <a:avLst/>
          </a:prstGeom>
        </p:spPr>
      </p:pic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342900" y="1200151"/>
            <a:ext cx="61722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dirty="0">
                <a:uFillTx/>
              </a:rPr>
              <a:t>按一下以編輯母片文字樣式</a:t>
            </a:r>
          </a:p>
          <a:p>
            <a:pPr lvl="1"/>
            <a:r>
              <a:rPr lang="zh-TW" altLang="en-US" dirty="0">
                <a:uFillTx/>
              </a:rPr>
              <a:t>第二層</a:t>
            </a:r>
          </a:p>
          <a:p>
            <a:pPr lvl="2"/>
            <a:r>
              <a:rPr lang="zh-TW" altLang="en-US" dirty="0">
                <a:uFillTx/>
              </a:rPr>
              <a:t>第三層</a:t>
            </a:r>
          </a:p>
          <a:p>
            <a:pPr lvl="3"/>
            <a:r>
              <a:rPr lang="zh-TW" altLang="en-US" dirty="0">
                <a:uFillTx/>
              </a:rPr>
              <a:t>第四層</a:t>
            </a:r>
          </a:p>
          <a:p>
            <a:pPr lvl="4"/>
            <a:r>
              <a:rPr lang="zh-TW" altLang="en-US" dirty="0">
                <a:uFillTx/>
              </a:rPr>
              <a:t>第五層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342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2343150" y="4767263"/>
            <a:ext cx="21717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endParaRPr lang="en-US">
              <a:uFillTx/>
            </a:endParaRPr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4914900" y="4767263"/>
            <a:ext cx="16002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  <a:uFillTx/>
              </a:defRPr>
            </a:lvl1pPr>
          </a:lstStyle>
          <a:p>
            <a:fld id="{00000000-1234-1234-1234-123412341234}" type="slidenum">
              <a:rPr lang="en-US" altLang="zh-TW" sz="750" smtClean="0">
                <a:solidFill>
                  <a:schemeClr val="dk2"/>
                </a:solidFill>
                <a:uFillTx/>
              </a:rPr>
              <a:pPr/>
              <a:t>‹#›</a:t>
            </a:fld>
            <a:endParaRPr lang="zh-TW" altLang="en-US" sz="750">
              <a:solidFill>
                <a:schemeClr val="dk2"/>
              </a:solidFill>
              <a:uFillTx/>
            </a:endParaRPr>
          </a:p>
        </p:txBody>
      </p:sp>
      <p:sp>
        <p:nvSpPr>
          <p:cNvPr id="9" name="標題版面配置區 8"/>
          <p:cNvSpPr>
            <a:spLocks noGrp="1"/>
          </p:cNvSpPr>
          <p:nvPr>
            <p:ph type="title"/>
          </p:nvPr>
        </p:nvSpPr>
        <p:spPr>
          <a:xfrm>
            <a:off x="471488" y="273844"/>
            <a:ext cx="5915025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dirty="0">
                <a:uFillTx/>
              </a:rPr>
              <a:t>按一下以編輯母片標題樣式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ransition>
    <p:fade/>
  </p:transition>
  <p:hf sldNum="0" hdr="0" ftr="0" dt="0"/>
  <p:txStyles>
    <p:titleStyle>
      <a:lvl1pPr algn="ctr" defTabSz="685800" rtl="0" eaLnBrk="1" latinLnBrk="0" hangingPunct="1">
        <a:spcBef>
          <a:spcPct val="0"/>
        </a:spcBef>
        <a:buNone/>
        <a:defRPr sz="3300" kern="1200">
          <a:solidFill>
            <a:schemeClr val="tx1"/>
          </a:solidFill>
          <a:uFillTx/>
          <a:latin typeface="+mj-lt"/>
          <a:ea typeface="+mj-ea"/>
          <a:cs typeface="+mj-cs"/>
        </a:defRPr>
      </a:lvl1pPr>
    </p:titleStyle>
    <p:bodyStyle>
      <a:lvl1pPr marL="257175" indent="-257175" algn="l" defTabSz="6858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557213" indent="-214313" algn="l" defTabSz="685800" rtl="0" eaLnBrk="1" latinLnBrk="0" hangingPunct="1">
        <a:spcBef>
          <a:spcPct val="20000"/>
        </a:spcBef>
        <a:buFont typeface="Arial" pitchFamily="34" charset="0"/>
        <a:buChar char="–"/>
        <a:defRPr sz="210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80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bodyStyle>
    <p:otherStyle>
      <a:defPPr>
        <a:defRPr lang="zh-TW">
          <a:uFillTx/>
        </a:defRPr>
      </a:defPPr>
      <a:lvl1pPr marL="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uFillTx/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3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12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5" Type="http://schemas.openxmlformats.org/officeDocument/2006/relationships/image" Target="../media/image35.png"/><Relationship Id="rId10" Type="http://schemas.openxmlformats.org/officeDocument/2006/relationships/image" Target="../media/image30.png"/><Relationship Id="rId4" Type="http://schemas.openxmlformats.org/officeDocument/2006/relationships/image" Target="../media/image24.jpeg"/><Relationship Id="rId9" Type="http://schemas.openxmlformats.org/officeDocument/2006/relationships/image" Target="../media/image29.png"/><Relationship Id="rId1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0.png"/><Relationship Id="rId5" Type="http://schemas.openxmlformats.org/officeDocument/2006/relationships/image" Target="../media/image70.png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.png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2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4.mp4"/><Relationship Id="rId1" Type="http://schemas.openxmlformats.org/officeDocument/2006/relationships/video" Target="NULL" TargetMode="External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openxmlformats.org/officeDocument/2006/relationships/image" Target="../media/image91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emf"/><Relationship Id="rId4" Type="http://schemas.openxmlformats.org/officeDocument/2006/relationships/image" Target="../media/image1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>
                <a:uFillTx/>
              </a:rPr>
              <a:t>Progress 1119</a:t>
            </a:r>
            <a:endParaRPr lang="zh-TW" altLang="en-US" dirty="0">
              <a:uFillTx/>
            </a:endParaRP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>
                <a:uFillTx/>
              </a:rPr>
              <a:t>林立雯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sp>
        <p:nvSpPr>
          <p:cNvPr id="7" name="文字方塊 6"/>
          <p:cNvSpPr txBox="1">
            <a:spLocks/>
          </p:cNvSpPr>
          <p:nvPr/>
        </p:nvSpPr>
        <p:spPr>
          <a:xfrm>
            <a:off x="5038648" y="277302"/>
            <a:ext cx="1619250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uFillTx/>
                <a:latin typeface="+mj-ea"/>
              </a:rPr>
              <a:t>progress</a:t>
            </a:r>
            <a:endParaRPr lang="zh-TW" altLang="en-US" sz="2400" b="1" dirty="0">
              <a:solidFill>
                <a:schemeClr val="bg1"/>
              </a:solidFill>
              <a:uFillTx/>
              <a:latin typeface="+mj-ea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42900" y="1200150"/>
            <a:ext cx="6314998" cy="3825559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參數趨勢</a:t>
            </a:r>
            <a:endParaRPr lang="en-US" altLang="zh-TW" sz="2000" dirty="0"/>
          </a:p>
          <a:p>
            <a:pPr marL="685800" lvl="2" indent="0">
              <a:buNone/>
            </a:pPr>
            <a:endParaRPr lang="en-US" altLang="zh-TW" sz="1050" dirty="0">
              <a:latin typeface="Cambria Math" panose="02040503050406030204" pitchFamily="18" charset="0"/>
            </a:endParaRPr>
          </a:p>
          <a:p>
            <a:pPr lvl="1"/>
            <a:endParaRPr lang="en-US" altLang="zh-TW" sz="16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500" dirty="0"/>
          </a:p>
          <a:p>
            <a:endParaRPr lang="en-US" altLang="zh-TW" sz="1500" dirty="0">
              <a:uFillTx/>
            </a:endParaRPr>
          </a:p>
        </p:txBody>
      </p:sp>
      <p:grpSp>
        <p:nvGrpSpPr>
          <p:cNvPr id="14" name="群組 13">
            <a:extLst>
              <a:ext uri="{FF2B5EF4-FFF2-40B4-BE49-F238E27FC236}">
                <a16:creationId xmlns:a16="http://schemas.microsoft.com/office/drawing/2014/main" id="{F1E30FF5-E91F-4291-9AAD-08B6BCCE95AF}"/>
              </a:ext>
            </a:extLst>
          </p:cNvPr>
          <p:cNvGrpSpPr/>
          <p:nvPr/>
        </p:nvGrpSpPr>
        <p:grpSpPr>
          <a:xfrm>
            <a:off x="1863700" y="861285"/>
            <a:ext cx="4540589" cy="1516197"/>
            <a:chOff x="1775961" y="410187"/>
            <a:chExt cx="5155064" cy="1721383"/>
          </a:xfrm>
        </p:grpSpPr>
        <p:pic>
          <p:nvPicPr>
            <p:cNvPr id="11" name="圖片 10">
              <a:extLst>
                <a:ext uri="{FF2B5EF4-FFF2-40B4-BE49-F238E27FC236}">
                  <a16:creationId xmlns:a16="http://schemas.microsoft.com/office/drawing/2014/main" id="{F58457D0-99DB-4B27-B613-89C198C53E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75961" y="410187"/>
              <a:ext cx="5155064" cy="172138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8" name="圓形: 空心 7">
              <a:extLst>
                <a:ext uri="{FF2B5EF4-FFF2-40B4-BE49-F238E27FC236}">
                  <a16:creationId xmlns:a16="http://schemas.microsoft.com/office/drawing/2014/main" id="{7FBB9794-4FCE-4B7F-9DC1-6D802E259257}"/>
                </a:ext>
              </a:extLst>
            </p:cNvPr>
            <p:cNvSpPr/>
            <p:nvPr/>
          </p:nvSpPr>
          <p:spPr>
            <a:xfrm>
              <a:off x="4027521" y="872883"/>
              <a:ext cx="232833" cy="239267"/>
            </a:xfrm>
            <a:prstGeom prst="donut">
              <a:avLst>
                <a:gd name="adj" fmla="val 592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C2927ECF-E3B8-4E03-B188-02E56B66B4E4}"/>
              </a:ext>
            </a:extLst>
          </p:cNvPr>
          <p:cNvGrpSpPr/>
          <p:nvPr/>
        </p:nvGrpSpPr>
        <p:grpSpPr>
          <a:xfrm>
            <a:off x="1863702" y="2345291"/>
            <a:ext cx="4540588" cy="1516197"/>
            <a:chOff x="1702937" y="2111648"/>
            <a:chExt cx="5155063" cy="1721383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8BD5C0D2-5939-4E03-A955-476AC6031B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702937" y="2111648"/>
              <a:ext cx="5155063" cy="1721383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3" name="圓形: 空心 12">
              <a:extLst>
                <a:ext uri="{FF2B5EF4-FFF2-40B4-BE49-F238E27FC236}">
                  <a16:creationId xmlns:a16="http://schemas.microsoft.com/office/drawing/2014/main" id="{E0C2C242-495D-4FD2-A9D6-6929FAF38314}"/>
                </a:ext>
              </a:extLst>
            </p:cNvPr>
            <p:cNvSpPr/>
            <p:nvPr/>
          </p:nvSpPr>
          <p:spPr>
            <a:xfrm>
              <a:off x="3954987" y="2791364"/>
              <a:ext cx="232833" cy="239267"/>
            </a:xfrm>
            <a:prstGeom prst="donut">
              <a:avLst>
                <a:gd name="adj" fmla="val 592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902F0AF-4C35-49E5-AAEE-00D8EDE010F0}"/>
              </a:ext>
            </a:extLst>
          </p:cNvPr>
          <p:cNvGrpSpPr/>
          <p:nvPr/>
        </p:nvGrpSpPr>
        <p:grpSpPr>
          <a:xfrm>
            <a:off x="1863700" y="3627821"/>
            <a:ext cx="4540589" cy="1498650"/>
            <a:chOff x="1702936" y="3418027"/>
            <a:chExt cx="5155064" cy="1701461"/>
          </a:xfrm>
        </p:grpSpPr>
        <p:pic>
          <p:nvPicPr>
            <p:cNvPr id="9" name="圖片 8">
              <a:extLst>
                <a:ext uri="{FF2B5EF4-FFF2-40B4-BE49-F238E27FC236}">
                  <a16:creationId xmlns:a16="http://schemas.microsoft.com/office/drawing/2014/main" id="{EA8EA5F3-3797-45E6-8413-E609DF7F4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702936" y="3418027"/>
              <a:ext cx="5155064" cy="1701461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p:sp>
          <p:nvSpPr>
            <p:cNvPr id="12" name="圓形: 空心 11">
              <a:extLst>
                <a:ext uri="{FF2B5EF4-FFF2-40B4-BE49-F238E27FC236}">
                  <a16:creationId xmlns:a16="http://schemas.microsoft.com/office/drawing/2014/main" id="{29657FAE-7BD3-4D9A-8920-979F5AA2B5B4}"/>
                </a:ext>
              </a:extLst>
            </p:cNvPr>
            <p:cNvSpPr/>
            <p:nvPr/>
          </p:nvSpPr>
          <p:spPr>
            <a:xfrm>
              <a:off x="3954987" y="4309736"/>
              <a:ext cx="232833" cy="239267"/>
            </a:xfrm>
            <a:prstGeom prst="donut">
              <a:avLst>
                <a:gd name="adj" fmla="val 5926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17793641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sp>
        <p:nvSpPr>
          <p:cNvPr id="7" name="文字方塊 6"/>
          <p:cNvSpPr txBox="1">
            <a:spLocks/>
          </p:cNvSpPr>
          <p:nvPr/>
        </p:nvSpPr>
        <p:spPr>
          <a:xfrm>
            <a:off x="5038648" y="277302"/>
            <a:ext cx="1619250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uFillTx/>
                <a:latin typeface="+mj-ea"/>
              </a:rPr>
              <a:t>TODO</a:t>
            </a:r>
            <a:endParaRPr lang="zh-TW" altLang="en-US" sz="2400" b="1" dirty="0">
              <a:solidFill>
                <a:schemeClr val="bg1"/>
              </a:solidFill>
              <a:uFillTx/>
              <a:latin typeface="+mj-ea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42900" y="1200150"/>
            <a:ext cx="6314998" cy="382555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TODO:</a:t>
            </a:r>
          </a:p>
          <a:p>
            <a:pPr lvl="1"/>
            <a:r>
              <a:rPr lang="zh-TW" altLang="en-US" sz="1800" dirty="0"/>
              <a:t>設定終止條件</a:t>
            </a:r>
            <a:endParaRPr lang="en-US" altLang="zh-TW" sz="1800" dirty="0"/>
          </a:p>
          <a:p>
            <a:pPr lvl="1"/>
            <a:r>
              <a:rPr lang="en-US" altLang="zh-TW" sz="1800" dirty="0"/>
              <a:t>Momentum learning rate</a:t>
            </a:r>
          </a:p>
          <a:p>
            <a:pPr lvl="1"/>
            <a:r>
              <a:rPr lang="zh-TW" altLang="en-US" sz="1800" dirty="0"/>
              <a:t>未覆蓋道路 </a:t>
            </a:r>
            <a:r>
              <a:rPr lang="en-US" altLang="zh-TW" sz="1800" dirty="0"/>
              <a:t>pixel </a:t>
            </a:r>
            <a:r>
              <a:rPr lang="zh-TW" altLang="en-US" sz="1800" dirty="0"/>
              <a:t>的 </a:t>
            </a:r>
            <a:r>
              <a:rPr lang="en-US" altLang="zh-TW" sz="1800" dirty="0"/>
              <a:t>penalty</a:t>
            </a:r>
          </a:p>
          <a:p>
            <a:pPr marL="685800" lvl="2" indent="0">
              <a:buNone/>
            </a:pPr>
            <a:endParaRPr lang="en-US" altLang="zh-TW" sz="1050" dirty="0">
              <a:latin typeface="Cambria Math" panose="02040503050406030204" pitchFamily="18" charset="0"/>
            </a:endParaRPr>
          </a:p>
          <a:p>
            <a:pPr lvl="1"/>
            <a:endParaRPr lang="en-US" altLang="zh-TW" sz="16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500" dirty="0"/>
          </a:p>
          <a:p>
            <a:endParaRPr lang="en-US" altLang="zh-TW" sz="1500" dirty="0"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298254917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sp>
        <p:nvSpPr>
          <p:cNvPr id="7" name="文字方塊 6"/>
          <p:cNvSpPr txBox="1">
            <a:spLocks/>
          </p:cNvSpPr>
          <p:nvPr/>
        </p:nvSpPr>
        <p:spPr>
          <a:xfrm>
            <a:off x="5038648" y="277302"/>
            <a:ext cx="1619250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TW" altLang="en-US" sz="2400" b="1" dirty="0">
                <a:solidFill>
                  <a:schemeClr val="bg1"/>
                </a:solidFill>
                <a:uFillTx/>
                <a:latin typeface="+mj-ea"/>
              </a:rPr>
              <a:t>系統架構</a:t>
            </a:r>
          </a:p>
        </p:txBody>
      </p:sp>
      <p:grpSp>
        <p:nvGrpSpPr>
          <p:cNvPr id="62" name="群組 61"/>
          <p:cNvGrpSpPr/>
          <p:nvPr/>
        </p:nvGrpSpPr>
        <p:grpSpPr>
          <a:xfrm>
            <a:off x="1937769" y="1110567"/>
            <a:ext cx="1578465" cy="1190531"/>
            <a:chOff x="1747990" y="1140564"/>
            <a:chExt cx="1854200" cy="1190531"/>
          </a:xfrm>
        </p:grpSpPr>
        <p:grpSp>
          <p:nvGrpSpPr>
            <p:cNvPr id="55" name="群組 54"/>
            <p:cNvGrpSpPr/>
            <p:nvPr/>
          </p:nvGrpSpPr>
          <p:grpSpPr>
            <a:xfrm>
              <a:off x="1747990" y="1140564"/>
              <a:ext cx="1854200" cy="1190531"/>
              <a:chOff x="1841500" y="1114496"/>
              <a:chExt cx="1854200" cy="1190531"/>
            </a:xfrm>
          </p:grpSpPr>
          <p:sp>
            <p:nvSpPr>
              <p:cNvPr id="51" name="矩形: 圓角 50"/>
              <p:cNvSpPr>
                <a:spLocks/>
              </p:cNvSpPr>
              <p:nvPr/>
            </p:nvSpPr>
            <p:spPr>
              <a:xfrm>
                <a:off x="1841500" y="1114496"/>
                <a:ext cx="1854200" cy="1190531"/>
              </a:xfrm>
              <a:prstGeom prst="round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>
                  <a:solidFill>
                    <a:schemeClr val="tx1"/>
                  </a:solidFill>
                  <a:uFillTx/>
                </a:endParaRPr>
              </a:p>
            </p:txBody>
          </p:sp>
          <p:cxnSp>
            <p:nvCxnSpPr>
              <p:cNvPr id="53" name="直線接點 52"/>
              <p:cNvCxnSpPr/>
              <p:nvPr/>
            </p:nvCxnSpPr>
            <p:spPr>
              <a:xfrm>
                <a:off x="1841500" y="1387110"/>
                <a:ext cx="1854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4" name="文字方塊 53"/>
              <p:cNvSpPr txBox="1">
                <a:spLocks/>
              </p:cNvSpPr>
              <p:nvPr/>
            </p:nvSpPr>
            <p:spPr>
              <a:xfrm>
                <a:off x="2023771" y="1121570"/>
                <a:ext cx="148965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uFillTx/>
                  </a:rPr>
                  <a:t>產生道路模型</a:t>
                </a:r>
              </a:p>
            </p:txBody>
          </p:sp>
        </p:grpSp>
        <p:grpSp>
          <p:nvGrpSpPr>
            <p:cNvPr id="44" name="群組 43"/>
            <p:cNvGrpSpPr/>
            <p:nvPr/>
          </p:nvGrpSpPr>
          <p:grpSpPr>
            <a:xfrm>
              <a:off x="1949677" y="1559792"/>
              <a:ext cx="580824" cy="547834"/>
              <a:chOff x="2257854" y="3136900"/>
              <a:chExt cx="683200" cy="650133"/>
            </a:xfrm>
          </p:grpSpPr>
          <p:pic>
            <p:nvPicPr>
              <p:cNvPr id="42" name="圖片 41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381250" y="3136900"/>
                <a:ext cx="482600" cy="482600"/>
              </a:xfrm>
              <a:prstGeom prst="rect">
                <a:avLst/>
              </a:prstGeom>
            </p:spPr>
          </p:pic>
          <p:sp>
            <p:nvSpPr>
              <p:cNvPr id="43" name="文字方塊 42"/>
              <p:cNvSpPr txBox="1">
                <a:spLocks/>
              </p:cNvSpPr>
              <p:nvPr/>
            </p:nvSpPr>
            <p:spPr>
              <a:xfrm>
                <a:off x="2257854" y="3571589"/>
                <a:ext cx="683200" cy="215444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en-US" altLang="zh-TW" sz="800" dirty="0">
                    <a:uFillTx/>
                  </a:rPr>
                  <a:t>CityEngine</a:t>
                </a:r>
                <a:endParaRPr lang="zh-TW" altLang="en-US" sz="800" dirty="0">
                  <a:uFillTx/>
                </a:endParaRPr>
              </a:p>
            </p:txBody>
          </p:sp>
        </p:grpSp>
        <p:sp>
          <p:nvSpPr>
            <p:cNvPr id="61" name="文字方塊 60"/>
            <p:cNvSpPr txBox="1">
              <a:spLocks/>
            </p:cNvSpPr>
            <p:nvPr/>
          </p:nvSpPr>
          <p:spPr>
            <a:xfrm>
              <a:off x="2531288" y="1611246"/>
              <a:ext cx="1039807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uFillTx/>
                </a:rPr>
                <a:t>．</a:t>
              </a:r>
              <a:r>
                <a:rPr lang="en-US" altLang="zh-TW" sz="1200">
                  <a:uFillTx/>
                </a:rPr>
                <a:t>1.</a:t>
              </a:r>
              <a:r>
                <a:rPr lang="en-US" altLang="zh-TW" sz="1200" dirty="0">
                  <a:uFillTx/>
                </a:rPr>
                <a:t>5</a:t>
              </a:r>
              <a:r>
                <a:rPr lang="zh-TW" altLang="en-US" sz="1200">
                  <a:uFillTx/>
                </a:rPr>
                <a:t>週</a:t>
              </a:r>
              <a:endParaRPr lang="en-US" altLang="zh-TW" sz="1200" dirty="0">
                <a:uFillTx/>
              </a:endParaRPr>
            </a:p>
            <a:p>
              <a:r>
                <a:rPr lang="zh-TW" altLang="en-US" sz="1200" dirty="0">
                  <a:uFillTx/>
                </a:rPr>
                <a:t>．順序：</a:t>
              </a:r>
              <a:r>
                <a:rPr lang="en-US" altLang="zh-TW" sz="1200" dirty="0">
                  <a:uFillTx/>
                </a:rPr>
                <a:t>4</a:t>
              </a:r>
              <a:endParaRPr lang="zh-TW" altLang="en-US" sz="1200" dirty="0">
                <a:uFillTx/>
              </a:endParaRPr>
            </a:p>
          </p:txBody>
        </p:sp>
      </p:grpSp>
      <p:cxnSp>
        <p:nvCxnSpPr>
          <p:cNvPr id="78" name="接點: 肘形 77"/>
          <p:cNvCxnSpPr>
            <a:endCxn id="51" idx="1"/>
          </p:cNvCxnSpPr>
          <p:nvPr/>
        </p:nvCxnSpPr>
        <p:spPr>
          <a:xfrm flipV="1">
            <a:off x="1283382" y="1705833"/>
            <a:ext cx="654387" cy="547736"/>
          </a:xfrm>
          <a:prstGeom prst="bentConnector3">
            <a:avLst>
              <a:gd name="adj1" fmla="val 50000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" name="直線單箭頭接點 80"/>
          <p:cNvCxnSpPr>
            <a:stCxn id="51" idx="3"/>
            <a:endCxn id="83" idx="1"/>
          </p:cNvCxnSpPr>
          <p:nvPr/>
        </p:nvCxnSpPr>
        <p:spPr>
          <a:xfrm>
            <a:off x="3516236" y="1705833"/>
            <a:ext cx="336150" cy="94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5" name="群組 84"/>
          <p:cNvGrpSpPr/>
          <p:nvPr/>
        </p:nvGrpSpPr>
        <p:grpSpPr>
          <a:xfrm>
            <a:off x="3852386" y="1461443"/>
            <a:ext cx="747485" cy="699766"/>
            <a:chOff x="4864264" y="1402775"/>
            <a:chExt cx="747485" cy="699766"/>
          </a:xfrm>
        </p:grpSpPr>
        <p:pic>
          <p:nvPicPr>
            <p:cNvPr id="83" name="Picture 2" descr="「3d road generator」的圖片搜尋結果"/>
            <p:cNvPicPr>
              <a:picLocks noChangeAspect="1" noChangeArrowheads="1"/>
            </p:cNvPicPr>
            <p:nvPr/>
          </p:nvPicPr>
          <p:blipFill rotWithShape="1">
            <a:blip r:embed="rId4" cstate="print"/>
            <a:srcRect l="21580" r="18540" b="38079"/>
            <a:stretch/>
          </p:blipFill>
          <p:spPr bwMode="auto">
            <a:xfrm>
              <a:off x="4864264" y="1402775"/>
              <a:ext cx="747485" cy="490672"/>
            </a:xfrm>
            <a:prstGeom prst="rect">
              <a:avLst/>
            </a:prstGeom>
            <a:noFill/>
          </p:spPr>
        </p:pic>
        <p:sp>
          <p:nvSpPr>
            <p:cNvPr id="84" name="文字方塊 83"/>
            <p:cNvSpPr txBox="1">
              <a:spLocks/>
            </p:cNvSpPr>
            <p:nvPr/>
          </p:nvSpPr>
          <p:spPr>
            <a:xfrm>
              <a:off x="4891405" y="1887097"/>
              <a:ext cx="717357" cy="21544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zh-TW" sz="800" dirty="0">
                  <a:uFillTx/>
                </a:rPr>
                <a:t>road model</a:t>
              </a:r>
              <a:endParaRPr lang="zh-TW" altLang="en-US" sz="800" dirty="0">
                <a:uFillTx/>
              </a:endParaRPr>
            </a:p>
          </p:txBody>
        </p:sp>
      </p:grpSp>
      <p:grpSp>
        <p:nvGrpSpPr>
          <p:cNvPr id="103" name="群組 102"/>
          <p:cNvGrpSpPr/>
          <p:nvPr/>
        </p:nvGrpSpPr>
        <p:grpSpPr>
          <a:xfrm>
            <a:off x="6043542" y="1316329"/>
            <a:ext cx="784189" cy="792171"/>
            <a:chOff x="5593567" y="1219529"/>
            <a:chExt cx="784189" cy="792171"/>
          </a:xfrm>
        </p:grpSpPr>
        <p:pic>
          <p:nvPicPr>
            <p:cNvPr id="95" name="圖片 9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0365" y="1219529"/>
              <a:ext cx="628395" cy="471296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7" name="圖片 96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658765" y="1267929"/>
              <a:ext cx="628395" cy="471296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99" name="圖片 9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707165" y="1316329"/>
              <a:ext cx="628395" cy="471296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sp>
          <p:nvSpPr>
            <p:cNvPr id="102" name="文字方塊 101"/>
            <p:cNvSpPr txBox="1">
              <a:spLocks/>
            </p:cNvSpPr>
            <p:nvPr/>
          </p:nvSpPr>
          <p:spPr>
            <a:xfrm>
              <a:off x="5593567" y="1796256"/>
              <a:ext cx="784189" cy="21544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uFillTx/>
                </a:rPr>
                <a:t>Camera view</a:t>
              </a:r>
              <a:endParaRPr lang="zh-TW" altLang="en-US" sz="800" dirty="0">
                <a:uFillTx/>
              </a:endParaRPr>
            </a:p>
          </p:txBody>
        </p:sp>
      </p:grpSp>
      <p:cxnSp>
        <p:nvCxnSpPr>
          <p:cNvPr id="100" name="直線單箭頭接點 99"/>
          <p:cNvCxnSpPr>
            <a:stCxn id="83" idx="3"/>
            <a:endCxn id="96" idx="1"/>
          </p:cNvCxnSpPr>
          <p:nvPr/>
        </p:nvCxnSpPr>
        <p:spPr>
          <a:xfrm>
            <a:off x="4599871" y="1706779"/>
            <a:ext cx="449056" cy="6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7" name="直線接點 126"/>
          <p:cNvCxnSpPr/>
          <p:nvPr/>
        </p:nvCxnSpPr>
        <p:spPr>
          <a:xfrm flipV="1">
            <a:off x="1714500" y="925328"/>
            <a:ext cx="0" cy="507948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直線接點 128"/>
          <p:cNvCxnSpPr/>
          <p:nvPr/>
        </p:nvCxnSpPr>
        <p:spPr>
          <a:xfrm>
            <a:off x="1711782" y="939238"/>
            <a:ext cx="3160877" cy="6404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直線接點 130"/>
          <p:cNvCxnSpPr/>
          <p:nvPr/>
        </p:nvCxnSpPr>
        <p:spPr>
          <a:xfrm>
            <a:off x="4863388" y="939237"/>
            <a:ext cx="0" cy="76532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5" name="群組 154"/>
          <p:cNvGrpSpPr/>
          <p:nvPr/>
        </p:nvGrpSpPr>
        <p:grpSpPr>
          <a:xfrm>
            <a:off x="1940533" y="2701223"/>
            <a:ext cx="1579666" cy="1190531"/>
            <a:chOff x="2302444" y="2733442"/>
            <a:chExt cx="1582438" cy="1190531"/>
          </a:xfrm>
        </p:grpSpPr>
        <p:grpSp>
          <p:nvGrpSpPr>
            <p:cNvPr id="135" name="群組 134"/>
            <p:cNvGrpSpPr/>
            <p:nvPr/>
          </p:nvGrpSpPr>
          <p:grpSpPr>
            <a:xfrm>
              <a:off x="2302444" y="2733442"/>
              <a:ext cx="1582438" cy="1190531"/>
              <a:chOff x="1806946" y="1114496"/>
              <a:chExt cx="1858865" cy="1190531"/>
            </a:xfrm>
          </p:grpSpPr>
          <p:sp>
            <p:nvSpPr>
              <p:cNvPr id="140" name="矩形: 圓角 139"/>
              <p:cNvSpPr>
                <a:spLocks/>
              </p:cNvSpPr>
              <p:nvPr/>
            </p:nvSpPr>
            <p:spPr>
              <a:xfrm>
                <a:off x="1806946" y="1114496"/>
                <a:ext cx="1854200" cy="1190531"/>
              </a:xfrm>
              <a:prstGeom prst="round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>
                  <a:solidFill>
                    <a:schemeClr val="tx1"/>
                  </a:solidFill>
                  <a:uFillTx/>
                </a:endParaRPr>
              </a:p>
            </p:txBody>
          </p:sp>
          <p:cxnSp>
            <p:nvCxnSpPr>
              <p:cNvPr id="141" name="直線接點 140"/>
              <p:cNvCxnSpPr/>
              <p:nvPr/>
            </p:nvCxnSpPr>
            <p:spPr>
              <a:xfrm>
                <a:off x="1811611" y="1387110"/>
                <a:ext cx="1854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2" name="文字方塊 141"/>
              <p:cNvSpPr txBox="1">
                <a:spLocks/>
              </p:cNvSpPr>
              <p:nvPr/>
            </p:nvSpPr>
            <p:spPr>
              <a:xfrm>
                <a:off x="2327541" y="1114496"/>
                <a:ext cx="881253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uFillTx/>
                  </a:rPr>
                  <a:t>前處理</a:t>
                </a:r>
              </a:p>
            </p:txBody>
          </p:sp>
        </p:grpSp>
        <p:sp>
          <p:nvSpPr>
            <p:cNvPr id="143" name="文字方塊 142"/>
            <p:cNvSpPr txBox="1">
              <a:spLocks/>
            </p:cNvSpPr>
            <p:nvPr/>
          </p:nvSpPr>
          <p:spPr>
            <a:xfrm>
              <a:off x="2396875" y="3047898"/>
              <a:ext cx="1261884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uFillTx/>
                </a:rPr>
                <a:t>．</a:t>
              </a:r>
              <a:r>
                <a:rPr lang="en-US" altLang="zh-TW" sz="1200" dirty="0">
                  <a:uFillTx/>
                </a:rPr>
                <a:t> Canny edge</a:t>
              </a:r>
            </a:p>
            <a:p>
              <a:r>
                <a:rPr lang="zh-TW" altLang="en-US" sz="1200" dirty="0">
                  <a:uFillTx/>
                </a:rPr>
                <a:t>．去除多餘線段</a:t>
              </a:r>
              <a:endParaRPr lang="en-US" altLang="zh-TW" sz="1200" dirty="0">
                <a:uFillTx/>
              </a:endParaRPr>
            </a:p>
            <a:p>
              <a:r>
                <a:rPr lang="zh-TW" altLang="en-US" sz="1200" dirty="0">
                  <a:uFillTx/>
                </a:rPr>
                <a:t>．</a:t>
              </a:r>
              <a:r>
                <a:rPr lang="en-US" altLang="zh-TW" sz="1200" dirty="0">
                  <a:uFillTx/>
                </a:rPr>
                <a:t>1</a:t>
              </a:r>
              <a:r>
                <a:rPr lang="zh-TW" altLang="en-US" sz="1200" dirty="0">
                  <a:uFillTx/>
                </a:rPr>
                <a:t>週</a:t>
              </a:r>
              <a:endParaRPr lang="en-US" altLang="zh-TW" sz="1200" dirty="0">
                <a:uFillTx/>
              </a:endParaRPr>
            </a:p>
            <a:p>
              <a:r>
                <a:rPr lang="zh-TW" altLang="en-US" sz="1200" dirty="0">
                  <a:uFillTx/>
                </a:rPr>
                <a:t>．順序：</a:t>
              </a:r>
              <a:r>
                <a:rPr lang="en-US" altLang="zh-TW" sz="1200" dirty="0">
                  <a:uFillTx/>
                </a:rPr>
                <a:t>2</a:t>
              </a:r>
            </a:p>
          </p:txBody>
        </p:sp>
      </p:grpSp>
      <p:grpSp>
        <p:nvGrpSpPr>
          <p:cNvPr id="154" name="群組 153"/>
          <p:cNvGrpSpPr/>
          <p:nvPr/>
        </p:nvGrpSpPr>
        <p:grpSpPr>
          <a:xfrm>
            <a:off x="265623" y="918595"/>
            <a:ext cx="1226840" cy="4053138"/>
            <a:chOff x="265623" y="929405"/>
            <a:chExt cx="1226840" cy="4053138"/>
          </a:xfrm>
        </p:grpSpPr>
        <p:sp>
          <p:nvSpPr>
            <p:cNvPr id="29" name="矩形: 圓角 28"/>
            <p:cNvSpPr>
              <a:spLocks/>
            </p:cNvSpPr>
            <p:nvPr/>
          </p:nvSpPr>
          <p:spPr>
            <a:xfrm>
              <a:off x="265623" y="929405"/>
              <a:ext cx="1219200" cy="4053138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bg2">
                  <a:lumMod val="10000"/>
                </a:schemeClr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uFillTx/>
              </a:endParaRPr>
            </a:p>
          </p:txBody>
        </p:sp>
        <p:cxnSp>
          <p:nvCxnSpPr>
            <p:cNvPr id="31" name="直線接點 30"/>
            <p:cNvCxnSpPr/>
            <p:nvPr/>
          </p:nvCxnSpPr>
          <p:spPr>
            <a:xfrm>
              <a:off x="265623" y="1285245"/>
              <a:ext cx="1219200" cy="0"/>
            </a:xfrm>
            <a:prstGeom prst="line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字方塊 32"/>
            <p:cNvSpPr txBox="1">
              <a:spLocks/>
            </p:cNvSpPr>
            <p:nvPr/>
          </p:nvSpPr>
          <p:spPr>
            <a:xfrm>
              <a:off x="522440" y="950047"/>
              <a:ext cx="744114" cy="3369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uFillTx/>
                </a:rPr>
                <a:t>Inputs</a:t>
              </a:r>
              <a:endParaRPr lang="zh-TW" altLang="en-US" b="1" dirty="0">
                <a:uFillTx/>
              </a:endParaRPr>
            </a:p>
          </p:txBody>
        </p:sp>
        <p:grpSp>
          <p:nvGrpSpPr>
            <p:cNvPr id="8" name="群組 7"/>
            <p:cNvGrpSpPr/>
            <p:nvPr/>
          </p:nvGrpSpPr>
          <p:grpSpPr>
            <a:xfrm>
              <a:off x="531710" y="1302515"/>
              <a:ext cx="649375" cy="690297"/>
              <a:chOff x="389972" y="4038600"/>
              <a:chExt cx="1215136" cy="1291713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/>
            </p:blipFill>
            <p:spPr bwMode="auto">
              <a:xfrm>
                <a:off x="482759" y="4038600"/>
                <a:ext cx="986399" cy="986399"/>
              </a:xfrm>
              <a:prstGeom prst="rect">
                <a:avLst/>
              </a:prstGeom>
              <a:noFill/>
            </p:spPr>
          </p:pic>
          <p:sp>
            <p:nvSpPr>
              <p:cNvPr id="10" name="文字方塊 58"/>
              <p:cNvSpPr txBox="1">
                <a:spLocks/>
              </p:cNvSpPr>
              <p:nvPr/>
            </p:nvSpPr>
            <p:spPr>
              <a:xfrm>
                <a:off x="389972" y="4927165"/>
                <a:ext cx="1215136" cy="4031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kumimoji="1" lang="en-US" altLang="zh-TW" sz="800" dirty="0">
                    <a:uFillTx/>
                  </a:rPr>
                  <a:t>G</a:t>
                </a:r>
                <a:r>
                  <a:rPr lang="en-US" altLang="zh-TW" sz="800" dirty="0">
                    <a:uFillTx/>
                  </a:rPr>
                  <a:t>PS</a:t>
                </a:r>
                <a:r>
                  <a:rPr kumimoji="1" lang="en-US" altLang="zh-TW" sz="800" dirty="0">
                    <a:uFillTx/>
                  </a:rPr>
                  <a:t> data</a:t>
                </a:r>
                <a:endParaRPr kumimoji="1" lang="zh-TW" altLang="en-US" sz="800" dirty="0">
                  <a:uFillTx/>
                </a:endParaRPr>
              </a:p>
            </p:txBody>
          </p:sp>
        </p:grpSp>
        <p:grpSp>
          <p:nvGrpSpPr>
            <p:cNvPr id="11" name="群組 10"/>
            <p:cNvGrpSpPr/>
            <p:nvPr/>
          </p:nvGrpSpPr>
          <p:grpSpPr>
            <a:xfrm>
              <a:off x="536622" y="2067410"/>
              <a:ext cx="649375" cy="742883"/>
              <a:chOff x="333472" y="378442"/>
              <a:chExt cx="1215136" cy="1390111"/>
            </a:xfrm>
          </p:grpSpPr>
          <p:pic>
            <p:nvPicPr>
              <p:cNvPr id="12" name="Picture 4" descr="ãopen street mapãçåçæå°çµæ"/>
              <p:cNvPicPr>
                <a:picLocks noChangeAspect="1" noChangeArrowheads="1"/>
              </p:cNvPicPr>
              <p:nvPr/>
            </p:nvPicPr>
            <p:blipFill>
              <a:blip r:embed="rId9" cstate="print"/>
              <a:srcRect/>
              <a:stretch>
                <a:fillRect/>
              </a:stretch>
            </p:blipFill>
            <p:spPr bwMode="auto">
              <a:xfrm>
                <a:off x="381000" y="378442"/>
                <a:ext cx="1122397" cy="1055766"/>
              </a:xfrm>
              <a:prstGeom prst="rect">
                <a:avLst/>
              </a:prstGeom>
              <a:noFill/>
            </p:spPr>
          </p:pic>
          <p:sp>
            <p:nvSpPr>
              <p:cNvPr id="13" name="文字方塊 50"/>
              <p:cNvSpPr txBox="1">
                <a:spLocks/>
              </p:cNvSpPr>
              <p:nvPr/>
            </p:nvSpPr>
            <p:spPr>
              <a:xfrm>
                <a:off x="333472" y="1365406"/>
                <a:ext cx="1215136" cy="40314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</a:defPPr>
                <a:lvl1pPr marR="0" lvl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1pPr>
                <a:lvl2pPr marR="0" lvl="1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2pPr>
                <a:lvl3pPr marR="0" lvl="2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3pPr>
                <a:lvl4pPr marR="0" lvl="3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4pPr>
                <a:lvl5pPr marR="0" lvl="4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5pPr>
                <a:lvl6pPr marR="0" lvl="5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6pPr>
                <a:lvl7pPr marR="0" lvl="6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7pPr>
                <a:lvl8pPr marR="0" lvl="7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8pPr>
                <a:lvl9pPr marR="0" lvl="8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defRPr sz="1400" b="0" i="0" u="none" strike="noStrike" cap="none">
                    <a:solidFill>
                      <a:srgbClr val="000000"/>
                    </a:solidFill>
                    <a:uFillTx/>
                    <a:latin typeface="Arial"/>
                    <a:ea typeface="Arial"/>
                    <a:cs typeface="Arial"/>
                    <a:sym typeface="Arial"/>
                  </a:defRPr>
                </a:lvl9pPr>
              </a:lstStyle>
              <a:p>
                <a:pPr algn="ctr"/>
                <a:r>
                  <a:rPr kumimoji="1" lang="en-US" altLang="zh-TW" sz="800" dirty="0">
                    <a:uFillTx/>
                  </a:rPr>
                  <a:t>OSM data</a:t>
                </a:r>
                <a:endParaRPr kumimoji="1" lang="zh-TW" altLang="en-US" sz="800" dirty="0">
                  <a:uFillTx/>
                </a:endParaRPr>
              </a:p>
            </p:txBody>
          </p:sp>
        </p:grpSp>
        <p:grpSp>
          <p:nvGrpSpPr>
            <p:cNvPr id="144" name="群組 143"/>
            <p:cNvGrpSpPr/>
            <p:nvPr/>
          </p:nvGrpSpPr>
          <p:grpSpPr>
            <a:xfrm>
              <a:off x="505876" y="2913777"/>
              <a:ext cx="741749" cy="610400"/>
              <a:chOff x="505876" y="3085862"/>
              <a:chExt cx="741749" cy="610400"/>
            </a:xfrm>
          </p:grpSpPr>
          <p:grpSp>
            <p:nvGrpSpPr>
              <p:cNvPr id="25" name="群組 24"/>
              <p:cNvGrpSpPr/>
              <p:nvPr/>
            </p:nvGrpSpPr>
            <p:grpSpPr>
              <a:xfrm>
                <a:off x="581296" y="3085862"/>
                <a:ext cx="557897" cy="414776"/>
                <a:chOff x="555448" y="3513495"/>
                <a:chExt cx="649375" cy="482787"/>
              </a:xfrm>
            </p:grpSpPr>
            <p:pic>
              <p:nvPicPr>
                <p:cNvPr id="17" name="圖片 16"/>
                <p:cNvPicPr>
                  <a:picLocks noChangeAspect="1"/>
                </p:cNvPicPr>
                <p:nvPr/>
              </p:nvPicPr>
              <p:blipFill>
                <a:blip r:embed="rId10"/>
                <a:stretch>
                  <a:fillRect/>
                </a:stretch>
              </p:blipFill>
              <p:spPr>
                <a:xfrm>
                  <a:off x="555448" y="3584973"/>
                  <a:ext cx="649375" cy="363957"/>
                </a:xfrm>
                <a:prstGeom prst="rect">
                  <a:avLst/>
                </a:prstGeom>
              </p:spPr>
            </p:pic>
            <p:pic>
              <p:nvPicPr>
                <p:cNvPr id="16" name="圖形 15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55448" y="3513495"/>
                  <a:ext cx="649375" cy="482787"/>
                </a:xfrm>
                <a:prstGeom prst="rect">
                  <a:avLst/>
                </a:prstGeom>
              </p:spPr>
            </p:pic>
          </p:grpSp>
          <p:sp>
            <p:nvSpPr>
              <p:cNvPr id="24" name="文字方塊 23"/>
              <p:cNvSpPr txBox="1">
                <a:spLocks/>
              </p:cNvSpPr>
              <p:nvPr/>
            </p:nvSpPr>
            <p:spPr>
              <a:xfrm>
                <a:off x="505876" y="3480818"/>
                <a:ext cx="741749" cy="21544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uFillTx/>
                  </a:rPr>
                  <a:t>Road Video</a:t>
                </a:r>
                <a:endParaRPr lang="zh-TW" altLang="en-US" sz="800" dirty="0">
                  <a:uFillTx/>
                </a:endParaRPr>
              </a:p>
            </p:txBody>
          </p:sp>
        </p:grpSp>
        <p:grpSp>
          <p:nvGrpSpPr>
            <p:cNvPr id="153" name="群組 152"/>
            <p:cNvGrpSpPr/>
            <p:nvPr/>
          </p:nvGrpSpPr>
          <p:grpSpPr>
            <a:xfrm>
              <a:off x="541848" y="3636189"/>
              <a:ext cx="703648" cy="603481"/>
              <a:chOff x="541848" y="3590469"/>
              <a:chExt cx="703648" cy="603481"/>
            </a:xfrm>
          </p:grpSpPr>
          <p:grpSp>
            <p:nvGrpSpPr>
              <p:cNvPr id="23" name="群組 22"/>
              <p:cNvGrpSpPr/>
              <p:nvPr/>
            </p:nvGrpSpPr>
            <p:grpSpPr>
              <a:xfrm>
                <a:off x="594354" y="3590469"/>
                <a:ext cx="557891" cy="414772"/>
                <a:chOff x="519418" y="4167622"/>
                <a:chExt cx="649375" cy="482787"/>
              </a:xfrm>
            </p:grpSpPr>
            <p:pic>
              <p:nvPicPr>
                <p:cNvPr id="22" name="圖片 21"/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534428" y="4235450"/>
                  <a:ext cx="619357" cy="347133"/>
                </a:xfrm>
                <a:prstGeom prst="rect">
                  <a:avLst/>
                </a:prstGeom>
              </p:spPr>
            </p:pic>
            <p:pic>
              <p:nvPicPr>
                <p:cNvPr id="20" name="圖形 19"/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519418" y="4167622"/>
                  <a:ext cx="649375" cy="482787"/>
                </a:xfrm>
                <a:prstGeom prst="rect">
                  <a:avLst/>
                </a:prstGeom>
              </p:spPr>
            </p:pic>
          </p:grpSp>
          <p:sp>
            <p:nvSpPr>
              <p:cNvPr id="26" name="文字方塊 25"/>
              <p:cNvSpPr txBox="1">
                <a:spLocks/>
              </p:cNvSpPr>
              <p:nvPr/>
            </p:nvSpPr>
            <p:spPr>
              <a:xfrm>
                <a:off x="541848" y="3978506"/>
                <a:ext cx="703648" cy="21544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uFillTx/>
                  </a:rPr>
                  <a:t>Seg. Video</a:t>
                </a:r>
                <a:endParaRPr lang="zh-TW" altLang="en-US" sz="800" dirty="0">
                  <a:uFillTx/>
                </a:endParaRPr>
              </a:p>
            </p:txBody>
          </p:sp>
        </p:grpSp>
        <p:cxnSp>
          <p:nvCxnSpPr>
            <p:cNvPr id="36" name="直線接點 35"/>
            <p:cNvCxnSpPr/>
            <p:nvPr/>
          </p:nvCxnSpPr>
          <p:spPr>
            <a:xfrm>
              <a:off x="271973" y="1990277"/>
              <a:ext cx="12192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線接點 37"/>
            <p:cNvCxnSpPr/>
            <p:nvPr/>
          </p:nvCxnSpPr>
          <p:spPr>
            <a:xfrm>
              <a:off x="273263" y="3530152"/>
              <a:ext cx="12192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直線接點 38"/>
            <p:cNvCxnSpPr/>
            <p:nvPr/>
          </p:nvCxnSpPr>
          <p:spPr>
            <a:xfrm>
              <a:off x="265623" y="2816008"/>
              <a:ext cx="12192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直線接點 148"/>
            <p:cNvCxnSpPr/>
            <p:nvPr/>
          </p:nvCxnSpPr>
          <p:spPr>
            <a:xfrm>
              <a:off x="266215" y="4268856"/>
              <a:ext cx="1219200" cy="0"/>
            </a:xfrm>
            <a:prstGeom prst="line">
              <a:avLst/>
            </a:prstGeom>
            <a:ln>
              <a:solidFill>
                <a:schemeClr val="tx1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2" name="群組 151"/>
            <p:cNvGrpSpPr/>
            <p:nvPr/>
          </p:nvGrpSpPr>
          <p:grpSpPr>
            <a:xfrm>
              <a:off x="534800" y="4369804"/>
              <a:ext cx="703648" cy="585075"/>
              <a:chOff x="534800" y="4347579"/>
              <a:chExt cx="703648" cy="585075"/>
            </a:xfrm>
          </p:grpSpPr>
          <p:pic>
            <p:nvPicPr>
              <p:cNvPr id="147" name="圖形 146"/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03945" y="4347579"/>
                <a:ext cx="557891" cy="414772"/>
              </a:xfrm>
              <a:prstGeom prst="rect">
                <a:avLst/>
              </a:prstGeom>
            </p:spPr>
          </p:pic>
          <p:sp>
            <p:nvSpPr>
              <p:cNvPr id="148" name="文字方塊 147"/>
              <p:cNvSpPr txBox="1">
                <a:spLocks/>
              </p:cNvSpPr>
              <p:nvPr/>
            </p:nvSpPr>
            <p:spPr>
              <a:xfrm>
                <a:off x="534800" y="4717210"/>
                <a:ext cx="703648" cy="215444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800" dirty="0">
                    <a:uFillTx/>
                  </a:rPr>
                  <a:t>Lane Video</a:t>
                </a:r>
                <a:endParaRPr lang="zh-TW" altLang="en-US" sz="800" dirty="0">
                  <a:uFillTx/>
                </a:endParaRPr>
              </a:p>
            </p:txBody>
          </p:sp>
          <p:pic>
            <p:nvPicPr>
              <p:cNvPr id="151" name="圖片 150"/>
              <p:cNvPicPr>
                <a:picLocks noChangeAspect="1"/>
              </p:cNvPicPr>
              <p:nvPr/>
            </p:nvPicPr>
            <p:blipFill rotWithShape="1">
              <a:blip r:embed="rId13"/>
              <a:srcRect l="9895" r="27710"/>
              <a:stretch/>
            </p:blipFill>
            <p:spPr>
              <a:xfrm>
                <a:off x="615521" y="4404201"/>
                <a:ext cx="536723" cy="296804"/>
              </a:xfrm>
              <a:prstGeom prst="rect">
                <a:avLst/>
              </a:prstGeom>
            </p:spPr>
          </p:pic>
        </p:grpSp>
      </p:grpSp>
      <p:cxnSp>
        <p:nvCxnSpPr>
          <p:cNvPr id="171" name="直線接點 170"/>
          <p:cNvCxnSpPr/>
          <p:nvPr/>
        </p:nvCxnSpPr>
        <p:spPr>
          <a:xfrm>
            <a:off x="1484823" y="1418988"/>
            <a:ext cx="22695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0" name="直線單箭頭接點 179"/>
          <p:cNvCxnSpPr>
            <a:endCxn id="51" idx="1"/>
          </p:cNvCxnSpPr>
          <p:nvPr/>
        </p:nvCxnSpPr>
        <p:spPr>
          <a:xfrm>
            <a:off x="1491173" y="1704184"/>
            <a:ext cx="446596" cy="1649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4" name="直線單箭頭接點 193"/>
          <p:cNvCxnSpPr>
            <a:endCxn id="140" idx="1"/>
          </p:cNvCxnSpPr>
          <p:nvPr/>
        </p:nvCxnSpPr>
        <p:spPr>
          <a:xfrm>
            <a:off x="1491173" y="3296489"/>
            <a:ext cx="449360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8" name="群組 207"/>
          <p:cNvGrpSpPr/>
          <p:nvPr/>
        </p:nvGrpSpPr>
        <p:grpSpPr>
          <a:xfrm>
            <a:off x="3860624" y="2958433"/>
            <a:ext cx="839557" cy="835707"/>
            <a:chOff x="3686889" y="3193668"/>
            <a:chExt cx="839557" cy="835707"/>
          </a:xfrm>
        </p:grpSpPr>
        <p:pic>
          <p:nvPicPr>
            <p:cNvPr id="202" name="圖片 201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686889" y="3193668"/>
              <a:ext cx="717357" cy="48463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204" name="圖片 203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747989" y="3254768"/>
              <a:ext cx="717357" cy="48463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pic>
          <p:nvPicPr>
            <p:cNvPr id="206" name="圖片 205"/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3809089" y="3334918"/>
              <a:ext cx="717357" cy="484637"/>
            </a:xfrm>
            <a:prstGeom prst="rect">
              <a:avLst/>
            </a:prstGeom>
            <a:ln w="6350">
              <a:solidFill>
                <a:schemeClr val="bg1"/>
              </a:solidFill>
            </a:ln>
          </p:spPr>
        </p:pic>
        <p:sp>
          <p:nvSpPr>
            <p:cNvPr id="207" name="文字方塊 206"/>
            <p:cNvSpPr txBox="1">
              <a:spLocks/>
            </p:cNvSpPr>
            <p:nvPr/>
          </p:nvSpPr>
          <p:spPr>
            <a:xfrm>
              <a:off x="3809089" y="3813931"/>
              <a:ext cx="716863" cy="215444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zh-TW" sz="800" dirty="0">
                  <a:uFillTx/>
                </a:rPr>
                <a:t>Filtered line</a:t>
              </a:r>
              <a:endParaRPr lang="zh-TW" altLang="en-US" sz="800" dirty="0">
                <a:uFillTx/>
              </a:endParaRPr>
            </a:p>
          </p:txBody>
        </p:sp>
      </p:grpSp>
      <p:cxnSp>
        <p:nvCxnSpPr>
          <p:cNvPr id="214" name="直線接點 213"/>
          <p:cNvCxnSpPr/>
          <p:nvPr/>
        </p:nvCxnSpPr>
        <p:spPr>
          <a:xfrm>
            <a:off x="1711782" y="2957902"/>
            <a:ext cx="0" cy="164800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8" name="直線接點 217"/>
          <p:cNvCxnSpPr/>
          <p:nvPr/>
        </p:nvCxnSpPr>
        <p:spPr>
          <a:xfrm>
            <a:off x="1491173" y="4595195"/>
            <a:ext cx="2206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直線單箭頭接點 220"/>
          <p:cNvCxnSpPr>
            <a:stCxn id="140" idx="3"/>
          </p:cNvCxnSpPr>
          <p:nvPr/>
        </p:nvCxnSpPr>
        <p:spPr>
          <a:xfrm>
            <a:off x="3516234" y="3296489"/>
            <a:ext cx="327286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24" name="群組 223"/>
          <p:cNvGrpSpPr/>
          <p:nvPr/>
        </p:nvGrpSpPr>
        <p:grpSpPr>
          <a:xfrm>
            <a:off x="5233243" y="2748899"/>
            <a:ext cx="1578467" cy="1190531"/>
            <a:chOff x="2329090" y="2733442"/>
            <a:chExt cx="1581237" cy="1190531"/>
          </a:xfrm>
        </p:grpSpPr>
        <p:grpSp>
          <p:nvGrpSpPr>
            <p:cNvPr id="225" name="群組 224"/>
            <p:cNvGrpSpPr/>
            <p:nvPr/>
          </p:nvGrpSpPr>
          <p:grpSpPr>
            <a:xfrm>
              <a:off x="2329090" y="2733442"/>
              <a:ext cx="1581237" cy="1190531"/>
              <a:chOff x="1838246" y="1114496"/>
              <a:chExt cx="1857454" cy="1190531"/>
            </a:xfrm>
          </p:grpSpPr>
          <p:sp>
            <p:nvSpPr>
              <p:cNvPr id="227" name="矩形: 圓角 226"/>
              <p:cNvSpPr>
                <a:spLocks/>
              </p:cNvSpPr>
              <p:nvPr/>
            </p:nvSpPr>
            <p:spPr>
              <a:xfrm>
                <a:off x="1838246" y="1114496"/>
                <a:ext cx="1854200" cy="1190531"/>
              </a:xfrm>
              <a:prstGeom prst="roundRect">
                <a:avLst/>
              </a:prstGeom>
              <a:solidFill>
                <a:schemeClr val="accent3">
                  <a:lumMod val="20000"/>
                  <a:lumOff val="80000"/>
                </a:schemeClr>
              </a:solidFill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1">
                <a:schemeClr val="accent1"/>
              </a:fillRef>
              <a:effectRef idx="1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altLang="zh-TW" dirty="0">
                  <a:solidFill>
                    <a:schemeClr val="tx1"/>
                  </a:solidFill>
                  <a:uFillTx/>
                </a:endParaRPr>
              </a:p>
            </p:txBody>
          </p:sp>
          <p:cxnSp>
            <p:nvCxnSpPr>
              <p:cNvPr id="228" name="直線接點 227"/>
              <p:cNvCxnSpPr/>
              <p:nvPr/>
            </p:nvCxnSpPr>
            <p:spPr>
              <a:xfrm>
                <a:off x="1841500" y="1387110"/>
                <a:ext cx="1854200" cy="0"/>
              </a:xfrm>
              <a:prstGeom prst="line">
                <a:avLst/>
              </a:prstGeom>
              <a:ln w="127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9" name="文字方塊 228"/>
              <p:cNvSpPr txBox="1">
                <a:spLocks/>
              </p:cNvSpPr>
              <p:nvPr/>
            </p:nvSpPr>
            <p:spPr>
              <a:xfrm>
                <a:off x="2231894" y="1114496"/>
                <a:ext cx="1101068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b="1" dirty="0">
                    <a:uFillTx/>
                  </a:rPr>
                  <a:t>自動對位</a:t>
                </a:r>
              </a:p>
            </p:txBody>
          </p:sp>
        </p:grpSp>
        <p:sp>
          <p:nvSpPr>
            <p:cNvPr id="226" name="文字方塊 225"/>
            <p:cNvSpPr txBox="1">
              <a:spLocks/>
            </p:cNvSpPr>
            <p:nvPr/>
          </p:nvSpPr>
          <p:spPr>
            <a:xfrm>
              <a:off x="2396875" y="3047898"/>
              <a:ext cx="1307455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zh-TW" altLang="en-US" sz="1200" dirty="0">
                  <a:uFillTx/>
                </a:rPr>
                <a:t>．計算對位分數</a:t>
              </a:r>
              <a:endParaRPr lang="en-US" altLang="zh-TW" sz="1200" dirty="0">
                <a:uFillTx/>
              </a:endParaRPr>
            </a:p>
            <a:p>
              <a:r>
                <a:rPr lang="zh-TW" altLang="en-US" sz="1200" dirty="0">
                  <a:uFillTx/>
                </a:rPr>
                <a:t>．拉普拉斯平滑</a:t>
              </a:r>
              <a:endParaRPr lang="en-US" altLang="zh-TW" sz="1200" dirty="0">
                <a:uFillTx/>
              </a:endParaRPr>
            </a:p>
            <a:p>
              <a:r>
                <a:rPr lang="zh-TW" altLang="en-US" sz="1200" dirty="0">
                  <a:uFillTx/>
                </a:rPr>
                <a:t>．</a:t>
              </a:r>
              <a:r>
                <a:rPr lang="en-US" altLang="zh-TW" sz="1200" dirty="0">
                  <a:uFillTx/>
                </a:rPr>
                <a:t>2.5</a:t>
              </a:r>
              <a:r>
                <a:rPr lang="zh-TW" altLang="en-US" sz="1200" dirty="0">
                  <a:uFillTx/>
                </a:rPr>
                <a:t>週</a:t>
              </a:r>
              <a:endParaRPr lang="en-US" altLang="zh-TW" sz="1200" dirty="0">
                <a:uFillTx/>
              </a:endParaRPr>
            </a:p>
            <a:p>
              <a:r>
                <a:rPr lang="zh-TW" altLang="en-US" sz="1200" dirty="0">
                  <a:uFillTx/>
                </a:rPr>
                <a:t>．順序：</a:t>
              </a:r>
              <a:r>
                <a:rPr lang="en-US" altLang="zh-TW" sz="1200" dirty="0">
                  <a:uFillTx/>
                </a:rPr>
                <a:t>3</a:t>
              </a:r>
            </a:p>
          </p:txBody>
        </p:sp>
      </p:grpSp>
      <p:cxnSp>
        <p:nvCxnSpPr>
          <p:cNvPr id="235" name="直線單箭頭接點 234"/>
          <p:cNvCxnSpPr>
            <a:stCxn id="206" idx="3"/>
            <a:endCxn id="227" idx="1"/>
          </p:cNvCxnSpPr>
          <p:nvPr/>
        </p:nvCxnSpPr>
        <p:spPr>
          <a:xfrm>
            <a:off x="4700181" y="3342002"/>
            <a:ext cx="533062" cy="216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8" name="直線單箭頭接點 237"/>
          <p:cNvCxnSpPr/>
          <p:nvPr/>
        </p:nvCxnSpPr>
        <p:spPr>
          <a:xfrm flipH="1">
            <a:off x="6471339" y="2101821"/>
            <a:ext cx="1" cy="643514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2" name="直線接點 241"/>
          <p:cNvCxnSpPr/>
          <p:nvPr/>
        </p:nvCxnSpPr>
        <p:spPr>
          <a:xfrm>
            <a:off x="1484823" y="2973931"/>
            <a:ext cx="2206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4" name="直線接點 253"/>
          <p:cNvCxnSpPr/>
          <p:nvPr/>
        </p:nvCxnSpPr>
        <p:spPr>
          <a:xfrm>
            <a:off x="1484823" y="3855216"/>
            <a:ext cx="220609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59" name="群組 258"/>
          <p:cNvGrpSpPr/>
          <p:nvPr/>
        </p:nvGrpSpPr>
        <p:grpSpPr>
          <a:xfrm>
            <a:off x="4121713" y="4269036"/>
            <a:ext cx="2751139" cy="769605"/>
            <a:chOff x="2551904" y="4244562"/>
            <a:chExt cx="2751139" cy="769605"/>
          </a:xfrm>
        </p:grpSpPr>
        <p:sp>
          <p:nvSpPr>
            <p:cNvPr id="256" name="矩形: 圓角 255"/>
            <p:cNvSpPr>
              <a:spLocks/>
            </p:cNvSpPr>
            <p:nvPr/>
          </p:nvSpPr>
          <p:spPr>
            <a:xfrm>
              <a:off x="2551904" y="4244562"/>
              <a:ext cx="2681333" cy="769605"/>
            </a:xfrm>
            <a:prstGeom prst="roundRect">
              <a:avLst/>
            </a:prstGeom>
            <a:solidFill>
              <a:schemeClr val="bg2">
                <a:lumMod val="90000"/>
              </a:schemeClr>
            </a:solidFill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uFillTx/>
              </a:endParaRPr>
            </a:p>
          </p:txBody>
        </p:sp>
        <p:sp>
          <p:nvSpPr>
            <p:cNvPr id="251" name="文字方塊 250"/>
            <p:cNvSpPr txBox="1">
              <a:spLocks/>
            </p:cNvSpPr>
            <p:nvPr/>
          </p:nvSpPr>
          <p:spPr>
            <a:xfrm>
              <a:off x="3183217" y="4368650"/>
              <a:ext cx="2119826" cy="523220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zh-TW" b="1" dirty="0">
                  <a:uFillTx/>
                </a:rPr>
                <a:t>Output</a:t>
              </a:r>
            </a:p>
            <a:p>
              <a:r>
                <a:rPr lang="en-US" altLang="zh-TW" dirty="0">
                  <a:uFillTx/>
                </a:rPr>
                <a:t>Camera pos, yaw, pitch</a:t>
              </a:r>
              <a:endParaRPr lang="zh-TW" altLang="en-US" dirty="0">
                <a:uFillTx/>
              </a:endParaRPr>
            </a:p>
          </p:txBody>
        </p:sp>
        <p:pic>
          <p:nvPicPr>
            <p:cNvPr id="258" name="圖片 257"/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2586804" y="4334650"/>
              <a:ext cx="589643" cy="582363"/>
            </a:xfrm>
            <a:prstGeom prst="rect">
              <a:avLst/>
            </a:prstGeom>
          </p:spPr>
        </p:pic>
      </p:grpSp>
      <p:cxnSp>
        <p:nvCxnSpPr>
          <p:cNvPr id="249" name="直線單箭頭接點 248"/>
          <p:cNvCxnSpPr/>
          <p:nvPr/>
        </p:nvCxnSpPr>
        <p:spPr>
          <a:xfrm>
            <a:off x="6220299" y="3947338"/>
            <a:ext cx="0" cy="27662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4" name="群組 3"/>
          <p:cNvGrpSpPr/>
          <p:nvPr/>
        </p:nvGrpSpPr>
        <p:grpSpPr>
          <a:xfrm>
            <a:off x="5048927" y="1386954"/>
            <a:ext cx="862091" cy="620322"/>
            <a:chOff x="6820274" y="1301457"/>
            <a:chExt cx="862091" cy="620322"/>
          </a:xfrm>
        </p:grpSpPr>
        <p:grpSp>
          <p:nvGrpSpPr>
            <p:cNvPr id="89" name="群組 88"/>
            <p:cNvGrpSpPr/>
            <p:nvPr/>
          </p:nvGrpSpPr>
          <p:grpSpPr>
            <a:xfrm>
              <a:off x="6820274" y="1301457"/>
              <a:ext cx="862091" cy="620322"/>
              <a:chOff x="1747990" y="1102006"/>
              <a:chExt cx="2006517" cy="1229089"/>
            </a:xfrm>
          </p:grpSpPr>
          <p:grpSp>
            <p:nvGrpSpPr>
              <p:cNvPr id="90" name="群組 89"/>
              <p:cNvGrpSpPr/>
              <p:nvPr/>
            </p:nvGrpSpPr>
            <p:grpSpPr>
              <a:xfrm>
                <a:off x="1747990" y="1102006"/>
                <a:ext cx="1854200" cy="1229089"/>
                <a:chOff x="1841500" y="1075938"/>
                <a:chExt cx="1854200" cy="1229089"/>
              </a:xfrm>
            </p:grpSpPr>
            <p:sp>
              <p:nvSpPr>
                <p:cNvPr id="96" name="矩形: 圓角 95"/>
                <p:cNvSpPr>
                  <a:spLocks/>
                </p:cNvSpPr>
                <p:nvPr/>
              </p:nvSpPr>
              <p:spPr>
                <a:xfrm>
                  <a:off x="1841500" y="1114496"/>
                  <a:ext cx="1854200" cy="1190531"/>
                </a:xfrm>
                <a:prstGeom prst="roundRect">
                  <a:avLst/>
                </a:prstGeom>
                <a:solidFill>
                  <a:schemeClr val="accent6">
                    <a:lumMod val="20000"/>
                    <a:lumOff val="80000"/>
                  </a:schemeClr>
                </a:solidFill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1">
                  <a:schemeClr val="accent1"/>
                </a:fillRef>
                <a:effectRef idx="1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altLang="zh-TW" dirty="0">
                    <a:solidFill>
                      <a:schemeClr val="tx1"/>
                    </a:solidFill>
                    <a:uFillTx/>
                  </a:endParaRPr>
                </a:p>
              </p:txBody>
            </p:sp>
            <p:cxnSp>
              <p:nvCxnSpPr>
                <p:cNvPr id="98" name="直線接點 97"/>
                <p:cNvCxnSpPr/>
                <p:nvPr/>
              </p:nvCxnSpPr>
              <p:spPr>
                <a:xfrm>
                  <a:off x="1841500" y="1387110"/>
                  <a:ext cx="18542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1" name="文字方塊 100"/>
                <p:cNvSpPr txBox="1">
                  <a:spLocks/>
                </p:cNvSpPr>
                <p:nvPr/>
              </p:nvSpPr>
              <p:spPr>
                <a:xfrm>
                  <a:off x="2132824" y="1075938"/>
                  <a:ext cx="1374870" cy="36589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zh-TW" sz="600" b="1" dirty="0">
                      <a:uFillTx/>
                    </a:rPr>
                    <a:t>Projection</a:t>
                  </a:r>
                  <a:endParaRPr lang="zh-TW" altLang="en-US" sz="600" b="1" dirty="0">
                    <a:uFillTx/>
                  </a:endParaRPr>
                </a:p>
              </p:txBody>
            </p:sp>
          </p:grpSp>
          <p:sp>
            <p:nvSpPr>
              <p:cNvPr id="92" name="文字方塊 91"/>
              <p:cNvSpPr txBox="1">
                <a:spLocks/>
              </p:cNvSpPr>
              <p:nvPr/>
            </p:nvSpPr>
            <p:spPr>
              <a:xfrm>
                <a:off x="2373294" y="1567226"/>
                <a:ext cx="1381213" cy="609821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r>
                  <a:rPr lang="zh-TW" altLang="en-US" sz="700" dirty="0">
                    <a:uFillTx/>
                  </a:rPr>
                  <a:t>．</a:t>
                </a:r>
                <a:r>
                  <a:rPr lang="en-US" altLang="zh-TW" sz="700" dirty="0">
                    <a:uFillTx/>
                  </a:rPr>
                  <a:t>0.5</a:t>
                </a:r>
                <a:r>
                  <a:rPr lang="zh-TW" altLang="en-US" sz="700" dirty="0">
                    <a:uFillTx/>
                  </a:rPr>
                  <a:t>週</a:t>
                </a:r>
                <a:endParaRPr lang="en-US" altLang="zh-TW" sz="700" dirty="0">
                  <a:uFillTx/>
                </a:endParaRPr>
              </a:p>
              <a:p>
                <a:r>
                  <a:rPr lang="zh-TW" altLang="en-US" sz="700" dirty="0">
                    <a:uFillTx/>
                  </a:rPr>
                  <a:t>．順序：</a:t>
                </a:r>
                <a:r>
                  <a:rPr lang="en-US" altLang="zh-TW" sz="700" dirty="0">
                    <a:uFillTx/>
                  </a:rPr>
                  <a:t>1</a:t>
                </a:r>
                <a:endParaRPr lang="zh-TW" altLang="en-US" sz="700" dirty="0">
                  <a:uFillTx/>
                </a:endParaRPr>
              </a:p>
            </p:txBody>
          </p:sp>
        </p:grpSp>
        <p:pic>
          <p:nvPicPr>
            <p:cNvPr id="3" name="圖片 2"/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6864172" y="1603660"/>
              <a:ext cx="353494" cy="153181"/>
            </a:xfrm>
            <a:prstGeom prst="rect">
              <a:avLst/>
            </a:prstGeom>
          </p:spPr>
        </p:pic>
      </p:grpSp>
      <p:cxnSp>
        <p:nvCxnSpPr>
          <p:cNvPr id="115" name="直線單箭頭接點 114"/>
          <p:cNvCxnSpPr/>
          <p:nvPr/>
        </p:nvCxnSpPr>
        <p:spPr>
          <a:xfrm>
            <a:off x="5848241" y="1723016"/>
            <a:ext cx="19505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sp>
        <p:nvSpPr>
          <p:cNvPr id="7" name="文字方塊 6"/>
          <p:cNvSpPr txBox="1">
            <a:spLocks/>
          </p:cNvSpPr>
          <p:nvPr/>
        </p:nvSpPr>
        <p:spPr>
          <a:xfrm>
            <a:off x="5038648" y="277302"/>
            <a:ext cx="1619250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uFillTx/>
                <a:latin typeface="+mj-ea"/>
              </a:rPr>
              <a:t>Formula</a:t>
            </a:r>
            <a:endParaRPr lang="zh-TW" altLang="en-US" sz="2400" b="1" dirty="0">
              <a:solidFill>
                <a:schemeClr val="bg1"/>
              </a:solidFill>
              <a:uFillTx/>
              <a:latin typeface="+mj-ea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內容版面配置區 3"/>
              <p:cNvSpPr>
                <a:spLocks noGrp="1"/>
              </p:cNvSpPr>
              <p:nvPr>
                <p:ph idx="1"/>
              </p:nvPr>
            </p:nvSpPr>
            <p:spPr>
              <a:xfrm>
                <a:off x="342900" y="1200151"/>
                <a:ext cx="6314998" cy="3394472"/>
              </a:xfrm>
            </p:spPr>
            <p:txBody>
              <a:bodyPr>
                <a:normAutofit fontScale="85000" lnSpcReduction="20000"/>
              </a:bodyPr>
              <a:lstStyle/>
              <a:p>
                <a14:m>
                  <m:oMath xmlns:m="http://schemas.openxmlformats.org/officeDocument/2006/math">
                    <m:r>
                      <a:rPr lang="en-US" altLang="zh-TW" sz="1400" i="1" smtClean="0">
                        <a:latin typeface="Cambria Math" panose="02040503050406030204" pitchFamily="18" charset="0"/>
                      </a:rPr>
                      <m:t>𝑦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: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𝑦𝑎𝑤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,  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𝑝𝑖𝑡𝑐h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, </m:t>
                    </m:r>
                    <m:r>
                      <a:rPr lang="zh-TW" altLang="en-US" sz="1400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TW" sz="1400" b="0" i="1" smtClean="0">
                        <a:latin typeface="Cambria Math" panose="02040503050406030204" pitchFamily="18" charset="0"/>
                      </a:rPr>
                      <m:t>: </m:t>
                    </m:r>
                    <m:r>
                      <a:rPr lang="en-US" altLang="zh-TW" sz="1400" i="1">
                        <a:latin typeface="Cambria Math" panose="02040503050406030204" pitchFamily="18" charset="0"/>
                      </a:rPr>
                      <m:t>𝑝𝑜𝑠𝑖𝑡𝑖𝑜𝑛</m:t>
                    </m:r>
                  </m:oMath>
                </a14:m>
                <a:endParaRPr lang="en-US" altLang="zh-TW" sz="1400" dirty="0"/>
              </a:p>
              <a:p>
                <a14:m>
                  <m:oMath xmlns:m="http://schemas.openxmlformats.org/officeDocument/2006/math">
                    <m:bar>
                      <m:barPr>
                        <m:pos m:val="top"/>
                        <m:ctrlP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barPr>
                      <m:e>
                        <m:r>
                          <a:rPr lang="en-US" altLang="zh-TW" sz="14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e>
                    </m:bar>
                    <m:r>
                      <a:rPr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:</m:t>
                    </m:r>
                    <m:r>
                      <m:rPr>
                        <m:sty m:val="p"/>
                      </m:rPr>
                      <a:rPr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Road</m:t>
                    </m:r>
                    <m:r>
                      <a:rPr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3</m:t>
                    </m:r>
                    <m:r>
                      <m:rPr>
                        <m:sty m:val="p"/>
                      </m:rPr>
                      <a:rPr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D</m:t>
                    </m:r>
                    <m:r>
                      <a:rPr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point</m:t>
                    </m:r>
                    <m:r>
                      <a:rPr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altLang="zh-TW" sz="1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set</m:t>
                    </m:r>
                  </m:oMath>
                </a14:m>
                <a:endParaRPr lang="en-US" altLang="zh-TW" sz="2000" dirty="0">
                  <a:uFillTx/>
                </a:endParaRPr>
              </a:p>
              <a:p>
                <a:endParaRPr lang="en-US" altLang="zh-TW" sz="2000" dirty="0">
                  <a:uFillTx/>
                </a:endParaRPr>
              </a:p>
              <a:p>
                <a14:m>
                  <m:oMath xmlns:m="http://schemas.openxmlformats.org/officeDocument/2006/math"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𝑂𝑏𝑗𝑒𝑐𝑡𝑖𝑣𝑒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𝑓𝑢𝑛𝑐𝑡𝑖𝑜𝑛</m:t>
                    </m:r>
                    <m:r>
                      <a:rPr lang="en-US" altLang="zh-TW" sz="1800" b="0" i="1" smtClean="0">
                        <a:latin typeface="Cambria Math" panose="02040503050406030204" pitchFamily="18" charset="0"/>
                      </a:rPr>
                      <m:t>: </m:t>
                    </m:r>
                    <m:func>
                      <m:func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limLow>
                          <m:limLowPr>
                            <m:ctrlPr>
                              <a:rPr lang="en-US" altLang="zh-TW" sz="1800" i="1" smtClean="0">
                                <a:latin typeface="Cambria Math" panose="020405030504060302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TW" sz="1800" i="0" smtClean="0">
                                <a:latin typeface="Cambria Math" panose="02040503050406030204" pitchFamily="18" charset="0"/>
                              </a:rPr>
                              <m:t>min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(</m:t>
                            </m:r>
                          </m:e>
                          <m:lim>
                            <m:r>
                              <a:rPr lang="zh-TW" altLang="en-US" sz="1800" i="1">
                                <a:latin typeface="Cambria Math" panose="02040503050406030204" pitchFamily="18" charset="0"/>
                              </a:rPr>
                              <m:t> </m:t>
                            </m:r>
                          </m:lim>
                        </m:limLow>
                      </m:fName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sz="18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8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</m:d>
                            <m:r>
                              <a:rPr lang="en-US" altLang="zh-TW" sz="18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US" altLang="zh-TW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bar>
                              <m:barPr>
                                <m:pos m:val="top"/>
                                <m:ctrlP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TW" sz="18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</m:d>
                      </m:e>
                    </m:func>
                  </m:oMath>
                </a14:m>
                <a:r>
                  <a:rPr lang="en-US" altLang="zh-TW" sz="1800" dirty="0">
                    <a:uFillTx/>
                  </a:rPr>
                  <a:t>)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𝑢𝑝𝑑𝑎𝑡𝑒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</a:rPr>
                          <m:t>F</m:t>
                        </m:r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</m:oMath>
                </a14:m>
                <a:r>
                  <a:rPr lang="en-US" altLang="zh-TW" sz="1800" i="1" dirty="0">
                    <a:latin typeface="Cambria Math" panose="02040503050406030204" pitchFamily="18" charset="0"/>
                  </a:rPr>
                  <a:t>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</a:rPr>
                          <m:t>F</m:t>
                        </m:r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800" b="0" i="1" smtClean="0">
                            <a:latin typeface="Cambria Math" panose="02040503050406030204" pitchFamily="18" charset="0"/>
                          </a:rPr>
                          <m:t>𝑝</m:t>
                        </m:r>
                      </m:den>
                    </m:f>
                  </m:oMath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zh-TW" altLang="en-US" sz="18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+1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TW" altLang="en-US" sz="18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p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𝑡</m:t>
                        </m:r>
                      </m:sup>
                    </m:sSup>
                    <m:r>
                      <a:rPr lang="en-US" altLang="zh-TW" sz="1800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TW" altLang="en-US" sz="18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f>
                      <m:fPr>
                        <m:ctrlPr>
                          <a:rPr lang="en-US" altLang="zh-TW" sz="18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1800" i="1">
                            <a:latin typeface="Cambria Math" panose="02040503050406030204" pitchFamily="18" charset="0"/>
                          </a:rPr>
                          <m:t>F</m:t>
                        </m:r>
                      </m:num>
                      <m:den>
                        <m:r>
                          <a:rPr lang="en-US" altLang="zh-TW" sz="1800" i="1"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zh-TW" altLang="en-US" sz="1800" i="1" smtClean="0">
                            <a:latin typeface="Cambria Math" panose="02040503050406030204" pitchFamily="18" charset="0"/>
                          </a:rPr>
                          <m:t>𝛼</m:t>
                        </m:r>
                      </m:den>
                    </m:f>
                  </m:oMath>
                </a14:m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endParaRPr lang="en-US" altLang="zh-TW" sz="1800" i="1" dirty="0">
                  <a:latin typeface="Cambria Math" panose="02040503050406030204" pitchFamily="18" charset="0"/>
                </a:endParaRPr>
              </a:p>
              <a:p>
                <a:r>
                  <a:rPr lang="en-US" altLang="zh-TW" sz="1800" i="1" dirty="0">
                    <a:latin typeface="Cambria Math" panose="02040503050406030204" pitchFamily="18" charset="0"/>
                  </a:rPr>
                  <a:t>Example: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1500" b="0" i="1" smtClean="0">
                        <a:uFillTx/>
                        <a:latin typeface="Cambria Math" panose="02040503050406030204" pitchFamily="18" charset="0"/>
                      </a:rPr>
                      <m:t>𝑓𝑖𝑛𝑑</m:t>
                    </m:r>
                    <m:r>
                      <a:rPr lang="en-US" altLang="zh-TW" sz="1500" b="0" i="1" smtClean="0"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TW" sz="1500" b="0" i="1" smtClean="0">
                        <a:uFillTx/>
                        <a:latin typeface="Cambria Math" panose="02040503050406030204" pitchFamily="18" charset="0"/>
                      </a:rPr>
                      <m:t>𝑔𝑟𝑎𝑑𝑖𝑒𝑛𝑡</m:t>
                    </m:r>
                    <m:r>
                      <a:rPr lang="en-US" altLang="zh-TW" sz="1500" b="0" i="1" smtClean="0">
                        <a:uFillTx/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zh-TW" sz="1500" i="1" smtClean="0"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500" i="1" smtClean="0"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m:rPr>
                            <m:sty m:val="p"/>
                          </m:rPr>
                          <a:rPr lang="en-US" altLang="zh-TW" sz="1500" i="1">
                            <a:latin typeface="Cambria Math" panose="02040503050406030204" pitchFamily="18" charset="0"/>
                          </a:rPr>
                          <m:t>F</m:t>
                        </m:r>
                      </m:num>
                      <m:den>
                        <m:r>
                          <a:rPr lang="en-US" altLang="zh-TW" sz="1500" i="1" smtClean="0">
                            <a:uFillTx/>
                            <a:latin typeface="Cambria Math" panose="02040503050406030204" pitchFamily="18" charset="0"/>
                          </a:rPr>
                          <m:t>𝜕</m:t>
                        </m:r>
                        <m:r>
                          <a:rPr lang="en-US" altLang="zh-TW" sz="1500" b="0" i="1" smtClean="0"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</m:den>
                    </m:f>
                    <m:r>
                      <a:rPr lang="en-US" altLang="zh-TW" sz="1500" b="0" i="1" smtClean="0">
                        <a:uFillTx/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TW" sz="1500" i="1" smtClean="0">
                            <a:uFillTx/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TW" sz="1500" i="1" smtClean="0"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TW" sz="1500" b="0" i="1" smtClean="0">
                            <a:uFillTx/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sz="1500" b="0" i="1" smtClean="0">
                                <a:uFillTx/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500" b="0" i="1" smtClean="0">
                                <a:uFillTx/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TW" sz="1500" b="0" i="1" smtClean="0"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500" b="0" i="1" smtClean="0"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TW" sz="1500" b="0" i="1" smtClean="0"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500" b="0" i="1" smtClean="0"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500" b="0" i="1" smtClean="0"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zh-TW" altLang="en-US" sz="1500" b="0" i="1" smtClean="0">
                                    <a:solidFill>
                                      <a:srgbClr val="FF0000"/>
                                    </a:solidFill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  <m:r>
                              <a:rPr lang="en-US" altLang="zh-TW" sz="1500" b="0" i="1" smtClean="0"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500" b="0" i="1" smtClean="0"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TW" sz="1500" b="0" i="1" smtClean="0"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500" b="0" i="1" smtClean="0"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altLang="zh-TW" sz="1500" b="0" i="1" smtClean="0"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500" b="0" i="1" smtClean="0">
                                <a:uFillTx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altLang="zh-TW" sz="1500" b="0" i="1" smtClean="0"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1500" b="0" i="1" smtClean="0">
                                    <a:uFillTx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US" altLang="zh-TW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bar>
                              <m:barPr>
                                <m:pos m:val="top"/>
                                <m:ctrlPr>
                                  <a:rPr lang="en-US" altLang="zh-TW" sz="15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TW" sz="15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</m:d>
                        <m:r>
                          <a:rPr lang="en-US" altLang="zh-TW" sz="1500" b="0" i="1" smtClean="0"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−(−</m:t>
                        </m:r>
                        <m:r>
                          <a:rPr lang="en-US" altLang="zh-TW" sz="1500" i="1">
                            <a:latin typeface="Cambria Math" panose="02040503050406030204" pitchFamily="18" charset="0"/>
                          </a:rPr>
                          <m:t>𝐹</m:t>
                        </m:r>
                        <m:d>
                          <m:dPr>
                            <m:ctrlPr>
                              <a:rPr lang="en-US" altLang="zh-TW" sz="1500" i="1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zh-TW" sz="1500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zh-TW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TW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𝑦</m:t>
                                </m:r>
                                <m:r>
                                  <a:rPr lang="en-US" altLang="zh-TW" sz="150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zh-TW" altLang="en-US" sz="1500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d>
                            <m:r>
                              <a:rPr lang="en-US" altLang="zh-TW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𝑀</m:t>
                            </m:r>
                            <m:d>
                              <m:dPr>
                                <m:ctrlPr>
                                  <a:rPr lang="en-US" altLang="zh-TW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𝑝</m:t>
                                </m:r>
                              </m:e>
                            </m:d>
                            <m:r>
                              <a:rPr lang="en-US" altLang="zh-TW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r>
                              <a:rPr lang="en-US" altLang="zh-TW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𝑇</m:t>
                            </m:r>
                            <m:d>
                              <m:dPr>
                                <m:ctrlPr>
                                  <a:rPr lang="en-US" altLang="zh-TW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zh-TW" altLang="en-US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e>
                            </m:d>
                            <m:r>
                              <a:rPr lang="en-US" altLang="zh-TW" sz="15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∙</m:t>
                            </m:r>
                            <m:bar>
                              <m:barPr>
                                <m:pos m:val="top"/>
                                <m:ctrlPr>
                                  <a:rPr lang="en-US" altLang="zh-TW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barPr>
                              <m:e>
                                <m:r>
                                  <a:rPr lang="en-US" altLang="zh-TW" sz="15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</m:bar>
                          </m:e>
                        </m:d>
                        <m:r>
                          <a:rPr lang="en-US" altLang="zh-TW" sz="1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num>
                      <m:den>
                        <m:r>
                          <a:rPr lang="en-US" altLang="zh-TW" sz="1500" i="1" smtClean="0">
                            <a:uFillTx/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zh-TW" altLang="en-US" sz="1500" i="1" smtClean="0">
                            <a:solidFill>
                              <a:srgbClr val="FF0000"/>
                            </a:solidFill>
                            <a:uFillTx/>
                            <a:latin typeface="Cambria Math" panose="02040503050406030204" pitchFamily="18" charset="0"/>
                          </a:rPr>
                          <m:t>𝜀</m:t>
                        </m:r>
                      </m:den>
                    </m:f>
                  </m:oMath>
                </a14:m>
                <a:endParaRPr lang="en-US" altLang="zh-TW" sz="1800" dirty="0">
                  <a:uFillTx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TW" sz="1500" b="0" i="1" smtClean="0"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r>
                      <a:rPr lang="en-US" altLang="zh-TW" sz="1500" i="1" smtClean="0"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∆</m:t>
                    </m:r>
                    <m:r>
                      <a:rPr lang="en-US" altLang="zh-TW" sz="1500" b="0" i="1" smtClean="0"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𝐹</m:t>
                    </m:r>
                    <m:r>
                      <a:rPr lang="en-US" altLang="zh-TW" sz="1500" b="0" i="1" smtClean="0"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||</m:t>
                    </m:r>
                    <m:groupChr>
                      <m:groupChrPr>
                        <m:chr m:val="→"/>
                        <m:vertJc m:val="bot"/>
                        <m:ctrlPr>
                          <a:rPr lang="en-US" altLang="zh-TW" sz="1500" b="0" i="1" smtClean="0"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groupChrPr>
                      <m:e>
                        <m:r>
                          <m:rPr>
                            <m:brk m:alnAt="2"/>
                          </m:rPr>
                          <a:rPr lang="en-US" altLang="zh-TW" sz="1500" b="0" i="1" smtClean="0"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</m:e>
                    </m:groupChr>
                    <m:r>
                      <a:rPr lang="en-US" altLang="zh-TW" sz="1500" b="0" i="1" smtClean="0">
                        <a:uFillTx/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</m:oMath>
                </a14:m>
                <a:endParaRPr lang="en-US" altLang="zh-TW" sz="1500" dirty="0">
                  <a:uFillTx/>
                </a:endParaRPr>
              </a:p>
            </p:txBody>
          </p:sp>
        </mc:Choice>
        <mc:Fallback xmlns="">
          <p:sp>
            <p:nvSpPr>
              <p:cNvPr id="4" name="內容版面配置區 3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42900" y="1200151"/>
                <a:ext cx="6314998" cy="3394472"/>
              </a:xfrm>
              <a:blipFill>
                <a:blip r:embed="rId3"/>
                <a:stretch>
                  <a:fillRect l="-290" b="-4129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" name="群組 11">
            <a:extLst>
              <a:ext uri="{FF2B5EF4-FFF2-40B4-BE49-F238E27FC236}">
                <a16:creationId xmlns:a16="http://schemas.microsoft.com/office/drawing/2014/main" id="{BC92826D-C570-4175-8F8F-25652CC20691}"/>
              </a:ext>
            </a:extLst>
          </p:cNvPr>
          <p:cNvGrpSpPr/>
          <p:nvPr/>
        </p:nvGrpSpPr>
        <p:grpSpPr>
          <a:xfrm>
            <a:off x="4054269" y="2428876"/>
            <a:ext cx="2260806" cy="1395823"/>
            <a:chOff x="4530519" y="2428492"/>
            <a:chExt cx="1984581" cy="1343819"/>
          </a:xfrm>
        </p:grpSpPr>
        <p:pic>
          <p:nvPicPr>
            <p:cNvPr id="8" name="圖片 7">
              <a:extLst>
                <a:ext uri="{FF2B5EF4-FFF2-40B4-BE49-F238E27FC236}">
                  <a16:creationId xmlns:a16="http://schemas.microsoft.com/office/drawing/2014/main" id="{CDE37E39-F08E-4A09-A679-5A80DF66E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30519" y="2428492"/>
              <a:ext cx="1984581" cy="1343819"/>
            </a:xfrm>
            <a:prstGeom prst="rect">
              <a:avLst/>
            </a:prstGeom>
            <a:ln w="3175">
              <a:solidFill>
                <a:schemeClr val="tx1"/>
              </a:solidFill>
            </a:ln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F5199D17-F7CF-429C-9B9F-60ED01507C51}"/>
                    </a:ext>
                  </a:extLst>
                </p:cNvPr>
                <p:cNvSpPr txBox="1"/>
                <p:nvPr/>
              </p:nvSpPr>
              <p:spPr>
                <a:xfrm>
                  <a:off x="5226689" y="3575920"/>
                  <a:ext cx="412111" cy="184666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6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zh-TW" altLang="en-US" sz="600" i="1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600" dirty="0"/>
                </a:p>
              </p:txBody>
            </p:sp>
          </mc:Choice>
          <mc:Fallback xmlns="">
            <p:sp>
              <p:nvSpPr>
                <p:cNvPr id="9" name="文字方塊 8">
                  <a:extLst>
                    <a:ext uri="{FF2B5EF4-FFF2-40B4-BE49-F238E27FC236}">
                      <a16:creationId xmlns:a16="http://schemas.microsoft.com/office/drawing/2014/main" id="{F5199D17-F7CF-429C-9B9F-60ED01507C5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26689" y="3575920"/>
                  <a:ext cx="412111" cy="184666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0" name="文字方塊 9">
              <a:extLst>
                <a:ext uri="{FF2B5EF4-FFF2-40B4-BE49-F238E27FC236}">
                  <a16:creationId xmlns:a16="http://schemas.microsoft.com/office/drawing/2014/main" id="{36DFF3B2-F29E-497A-BE56-C493F206C5A1}"/>
                </a:ext>
              </a:extLst>
            </p:cNvPr>
            <p:cNvSpPr txBox="1"/>
            <p:nvPr/>
          </p:nvSpPr>
          <p:spPr>
            <a:xfrm>
              <a:off x="5336538" y="3343624"/>
              <a:ext cx="154307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.</a:t>
              </a:r>
              <a:endParaRPr lang="zh-TW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D339E20-CAC2-431E-8397-5BD49039A41D}"/>
                    </a:ext>
                  </a:extLst>
                </p:cNvPr>
                <p:cNvSpPr txBox="1"/>
                <p:nvPr/>
              </p:nvSpPr>
              <p:spPr>
                <a:xfrm>
                  <a:off x="5600694" y="3574638"/>
                  <a:ext cx="412111" cy="184666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  <m:r>
                          <a:rPr lang="en-US" altLang="zh-TW" sz="6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zh-TW" altLang="en-US" sz="600" i="1">
                            <a:latin typeface="Cambria Math" panose="02040503050406030204" pitchFamily="18" charset="0"/>
                          </a:rPr>
                          <m:t>𝜀</m:t>
                        </m:r>
                      </m:oMath>
                    </m:oMathPara>
                  </a14:m>
                  <a:endParaRPr lang="zh-TW" altLang="en-US" sz="600" dirty="0"/>
                </a:p>
              </p:txBody>
            </p:sp>
          </mc:Choice>
          <mc:Fallback xmlns="">
            <p:sp>
              <p:nvSpPr>
                <p:cNvPr id="18" name="文字方塊 17">
                  <a:extLst>
                    <a:ext uri="{FF2B5EF4-FFF2-40B4-BE49-F238E27FC236}">
                      <a16:creationId xmlns:a16="http://schemas.microsoft.com/office/drawing/2014/main" id="{BD339E20-CAC2-431E-8397-5BD49039A41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00694" y="3574638"/>
                  <a:ext cx="412111" cy="184666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9" name="文字方塊 18">
              <a:extLst>
                <a:ext uri="{FF2B5EF4-FFF2-40B4-BE49-F238E27FC236}">
                  <a16:creationId xmlns:a16="http://schemas.microsoft.com/office/drawing/2014/main" id="{84F33D14-CA64-4518-B9A1-23384FDDE928}"/>
                </a:ext>
              </a:extLst>
            </p:cNvPr>
            <p:cNvSpPr txBox="1"/>
            <p:nvPr/>
          </p:nvSpPr>
          <p:spPr>
            <a:xfrm>
              <a:off x="5646111" y="3343624"/>
              <a:ext cx="154307" cy="338554"/>
            </a:xfrm>
            <a:prstGeom prst="rect">
              <a:avLst/>
            </a:prstGeom>
          </p:spPr>
          <p:txBody>
            <a:bodyPr wrap="square" rtlCol="0">
              <a:spAutoFit/>
            </a:bodyPr>
            <a:lstStyle/>
            <a:p>
              <a:r>
                <a:rPr lang="en-US" altLang="zh-TW" sz="1600" dirty="0"/>
                <a:t>.</a:t>
              </a:r>
              <a:endParaRPr lang="zh-TW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14FAF22-2FC2-4E35-832E-FCFBAE749C34}"/>
                    </a:ext>
                  </a:extLst>
                </p:cNvPr>
                <p:cNvSpPr txBox="1"/>
                <p:nvPr/>
              </p:nvSpPr>
              <p:spPr>
                <a:xfrm>
                  <a:off x="5404163" y="3512901"/>
                  <a:ext cx="412111" cy="184666"/>
                </a:xfrm>
                <a:prstGeom prst="rect">
                  <a:avLst/>
                </a:prstGeom>
              </p:spPr>
              <p:txBody>
                <a:bodyPr wrap="squar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altLang="zh-TW" sz="6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TW" sz="600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TW" sz="600" b="0" i="1" smtClean="0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oMath>
                    </m:oMathPara>
                  </a14:m>
                  <a:endParaRPr lang="zh-TW" altLang="en-US" sz="600" dirty="0"/>
                </a:p>
              </p:txBody>
            </p:sp>
          </mc:Choice>
          <mc:Fallback xmlns="">
            <p:sp>
              <p:nvSpPr>
                <p:cNvPr id="21" name="文字方塊 20">
                  <a:extLst>
                    <a:ext uri="{FF2B5EF4-FFF2-40B4-BE49-F238E27FC236}">
                      <a16:creationId xmlns:a16="http://schemas.microsoft.com/office/drawing/2014/main" id="{D14FAF22-2FC2-4E35-832E-FCFBAE749C3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404163" y="3512901"/>
                  <a:ext cx="412111" cy="184666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TW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/>
          <p:cNvSpPr txBox="1">
            <a:spLocks/>
          </p:cNvSpPr>
          <p:nvPr/>
        </p:nvSpPr>
        <p:spPr>
          <a:xfrm>
            <a:off x="0" y="3520938"/>
            <a:ext cx="6356350" cy="693806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/>
            <a:r>
              <a:rPr kumimoji="1" lang="zh-TW" altLang="en-US" sz="3200" dirty="0">
                <a:uFillTx/>
              </a:rPr>
              <a:t>自動化對位系統</a:t>
            </a:r>
            <a:endParaRPr lang="zh-TW" altLang="zh-TW" sz="3200" dirty="0">
              <a:uFillTx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sp>
        <p:nvSpPr>
          <p:cNvPr id="7" name="文字方塊 6"/>
          <p:cNvSpPr txBox="1">
            <a:spLocks/>
          </p:cNvSpPr>
          <p:nvPr/>
        </p:nvSpPr>
        <p:spPr>
          <a:xfrm>
            <a:off x="5038648" y="277302"/>
            <a:ext cx="1619250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uFillTx/>
                <a:latin typeface="+mj-ea"/>
              </a:rPr>
              <a:t>progress</a:t>
            </a:r>
            <a:endParaRPr lang="zh-TW" altLang="en-US" sz="2400" b="1" dirty="0">
              <a:solidFill>
                <a:schemeClr val="bg1"/>
              </a:solidFill>
              <a:uFillTx/>
              <a:latin typeface="+mj-ea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42900" y="1200150"/>
            <a:ext cx="6314998" cy="382555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Progress:</a:t>
            </a:r>
          </a:p>
          <a:p>
            <a:pPr lvl="1"/>
            <a:r>
              <a:rPr lang="zh-TW" altLang="en-US" sz="1800" dirty="0"/>
              <a:t>解決對位右偏狀況 →修正 </a:t>
            </a:r>
            <a:r>
              <a:rPr lang="en-US" altLang="zh-TW" sz="1800" dirty="0"/>
              <a:t>camera </a:t>
            </a:r>
            <a:r>
              <a:rPr lang="en-US" altLang="zh-TW" sz="1800" dirty="0" err="1"/>
              <a:t>lookat</a:t>
            </a:r>
            <a:r>
              <a:rPr lang="en-US" altLang="zh-TW" sz="1800" dirty="0"/>
              <a:t> </a:t>
            </a:r>
            <a:r>
              <a:rPr lang="zh-TW" altLang="en-US" sz="1800" dirty="0"/>
              <a:t>設定</a:t>
            </a:r>
            <a:endParaRPr lang="en-US" altLang="zh-TW" sz="1800" dirty="0"/>
          </a:p>
          <a:p>
            <a:pPr lvl="2"/>
            <a:r>
              <a:rPr lang="zh-TW" altLang="en-US" sz="1500" dirty="0"/>
              <a:t>原本：將原 </a:t>
            </a:r>
            <a:r>
              <a:rPr lang="en-US" altLang="zh-TW" sz="1600" dirty="0" err="1"/>
              <a:t>lookat</a:t>
            </a:r>
            <a:r>
              <a:rPr lang="en-US" altLang="zh-TW" sz="1600" dirty="0"/>
              <a:t> </a:t>
            </a:r>
            <a:r>
              <a:rPr lang="zh-TW" altLang="en-US" sz="1500" dirty="0"/>
              <a:t>角度旋轉至目標角度</a:t>
            </a:r>
            <a:endParaRPr lang="en-US" altLang="zh-TW" sz="1500" dirty="0"/>
          </a:p>
          <a:p>
            <a:pPr lvl="2"/>
            <a:r>
              <a:rPr lang="zh-TW" altLang="en-US" sz="1500" dirty="0"/>
              <a:t>修正：從 </a:t>
            </a:r>
            <a:r>
              <a:rPr lang="en-US" altLang="zh-TW" sz="1500" dirty="0" err="1"/>
              <a:t>vec</a:t>
            </a:r>
            <a:r>
              <a:rPr lang="en-US" altLang="zh-TW" sz="1500" dirty="0"/>
              <a:t>(1,</a:t>
            </a:r>
            <a:r>
              <a:rPr lang="zh-TW" altLang="en-US" sz="1500" dirty="0"/>
              <a:t> </a:t>
            </a:r>
            <a:r>
              <a:rPr lang="en-US" altLang="zh-TW" sz="1500" dirty="0"/>
              <a:t>0,</a:t>
            </a:r>
            <a:r>
              <a:rPr lang="zh-TW" altLang="en-US" sz="1500" dirty="0"/>
              <a:t> </a:t>
            </a:r>
            <a:r>
              <a:rPr lang="en-US" altLang="zh-TW" sz="1500" dirty="0"/>
              <a:t>0) </a:t>
            </a:r>
            <a:r>
              <a:rPr lang="zh-TW" altLang="en-US" sz="1500" dirty="0"/>
              <a:t>旋轉至目標角度</a:t>
            </a:r>
            <a:endParaRPr lang="en-US" altLang="zh-TW" sz="1500" dirty="0"/>
          </a:p>
          <a:p>
            <a:pPr lvl="1"/>
            <a:endParaRPr lang="en-US" altLang="zh-TW" sz="16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500" dirty="0"/>
          </a:p>
          <a:p>
            <a:endParaRPr lang="en-US" altLang="zh-TW" sz="1500" dirty="0">
              <a:uFillTx/>
            </a:endParaRPr>
          </a:p>
        </p:txBody>
      </p:sp>
      <p:pic>
        <p:nvPicPr>
          <p:cNvPr id="2" name="錄製_2020_11_16_03_15_46_584">
            <a:hlinkClick r:id="" action="ppaction://media"/>
            <a:extLst>
              <a:ext uri="{FF2B5EF4-FFF2-40B4-BE49-F238E27FC236}">
                <a16:creationId xmlns:a16="http://schemas.microsoft.com/office/drawing/2014/main" id="{E240B5A9-4A95-4B82-ACDB-3DA64F046F22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553"/>
                </p14:media>
              </p:ext>
            </p:extLst>
          </p:nvPr>
        </p:nvPicPr>
        <p:blipFill rotWithShape="1">
          <a:blip r:embed="rId6"/>
          <a:srcRect l="32383" t="27845" r="864" b="2852"/>
          <a:stretch>
            <a:fillRect/>
          </a:stretch>
        </p:blipFill>
        <p:spPr>
          <a:xfrm>
            <a:off x="3429000" y="2560911"/>
            <a:ext cx="3429000" cy="2002472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C1784D6-62C4-45ED-9E95-B42B56412CCB}"/>
              </a:ext>
            </a:extLst>
          </p:cNvPr>
          <p:cNvSpPr txBox="1"/>
          <p:nvPr/>
        </p:nvSpPr>
        <p:spPr>
          <a:xfrm>
            <a:off x="4570267" y="4586459"/>
            <a:ext cx="1441420" cy="52322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TW" altLang="en-US" dirty="0"/>
              <a:t>修正前對位結果</a:t>
            </a:r>
            <a:endParaRPr lang="en-US" altLang="zh-TW" dirty="0"/>
          </a:p>
          <a:p>
            <a:r>
              <a:rPr lang="en-US" altLang="zh-TW" dirty="0"/>
              <a:t>(5 </a:t>
            </a:r>
            <a:r>
              <a:rPr lang="en-US" altLang="zh-TW" dirty="0" err="1"/>
              <a:t>iter</a:t>
            </a:r>
            <a:r>
              <a:rPr lang="en-US" altLang="zh-TW" dirty="0"/>
              <a:t> / frame)</a:t>
            </a:r>
            <a:endParaRPr lang="zh-TW" altLang="en-US" dirty="0"/>
          </a:p>
        </p:txBody>
      </p:sp>
      <p:pic>
        <p:nvPicPr>
          <p:cNvPr id="5" name="錄製_2020_11_19_10_26_38_366">
            <a:hlinkClick r:id="" action="ppaction://media"/>
            <a:extLst>
              <a:ext uri="{FF2B5EF4-FFF2-40B4-BE49-F238E27FC236}">
                <a16:creationId xmlns:a16="http://schemas.microsoft.com/office/drawing/2014/main" id="{FF340316-F512-43DC-A35D-FAC97AAB927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3">
                  <p14:trim st="1984" end="2469"/>
                </p14:media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0" y="2634570"/>
            <a:ext cx="3429000" cy="1928813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8C5C6CCD-E955-47BB-86DD-49B09F24F58B}"/>
              </a:ext>
            </a:extLst>
          </p:cNvPr>
          <p:cNvSpPr txBox="1"/>
          <p:nvPr/>
        </p:nvSpPr>
        <p:spPr>
          <a:xfrm>
            <a:off x="846313" y="4642010"/>
            <a:ext cx="1736373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TW" altLang="en-US" dirty="0"/>
              <a:t>未對位 </a:t>
            </a:r>
            <a:r>
              <a:rPr lang="en-US" altLang="zh-TW" dirty="0"/>
              <a:t>(20 frames)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1983074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74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944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sp>
        <p:nvSpPr>
          <p:cNvPr id="7" name="文字方塊 6"/>
          <p:cNvSpPr txBox="1">
            <a:spLocks/>
          </p:cNvSpPr>
          <p:nvPr/>
        </p:nvSpPr>
        <p:spPr>
          <a:xfrm>
            <a:off x="5038648" y="277302"/>
            <a:ext cx="1619250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uFillTx/>
                <a:latin typeface="+mj-ea"/>
              </a:rPr>
              <a:t>progress</a:t>
            </a:r>
            <a:endParaRPr lang="zh-TW" altLang="en-US" sz="2400" b="1" dirty="0">
              <a:solidFill>
                <a:schemeClr val="bg1"/>
              </a:solidFill>
              <a:uFillTx/>
              <a:latin typeface="+mj-ea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42900" y="1200150"/>
            <a:ext cx="6314998" cy="3825559"/>
          </a:xfrm>
        </p:spPr>
        <p:txBody>
          <a:bodyPr>
            <a:normAutofit/>
          </a:bodyPr>
          <a:lstStyle/>
          <a:p>
            <a:r>
              <a:rPr lang="en-US" altLang="zh-TW" sz="2000" dirty="0"/>
              <a:t>Execution time: 122.5 sec</a:t>
            </a:r>
          </a:p>
          <a:p>
            <a:endParaRPr lang="en-US" altLang="zh-TW" sz="2000" dirty="0"/>
          </a:p>
          <a:p>
            <a:pPr marL="685800" lvl="2" indent="0">
              <a:buNone/>
            </a:pPr>
            <a:endParaRPr lang="en-US" altLang="zh-TW" sz="1050" dirty="0">
              <a:latin typeface="Cambria Math" panose="02040503050406030204" pitchFamily="18" charset="0"/>
            </a:endParaRPr>
          </a:p>
          <a:p>
            <a:pPr lvl="1"/>
            <a:endParaRPr lang="en-US" altLang="zh-TW" sz="16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500" dirty="0"/>
          </a:p>
          <a:p>
            <a:endParaRPr lang="en-US" altLang="zh-TW" sz="1500" dirty="0">
              <a:uFillTx/>
            </a:endParaRPr>
          </a:p>
        </p:txBody>
      </p:sp>
      <p:pic>
        <p:nvPicPr>
          <p:cNvPr id="2" name="錄製_2020_11_19_10_23_54_236">
            <a:hlinkClick r:id="" action="ppaction://media"/>
            <a:extLst>
              <a:ext uri="{FF2B5EF4-FFF2-40B4-BE49-F238E27FC236}">
                <a16:creationId xmlns:a16="http://schemas.microsoft.com/office/drawing/2014/main" id="{EC90DB23-876D-40C1-B3FF-4F6723F0B79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3935" end="4241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73052" y="1618958"/>
            <a:ext cx="5311896" cy="2987942"/>
          </a:xfrm>
          <a:prstGeom prst="rect">
            <a:avLst/>
          </a:prstGeom>
        </p:spPr>
      </p:pic>
      <p:sp>
        <p:nvSpPr>
          <p:cNvPr id="8" name="文字方塊 7">
            <a:extLst>
              <a:ext uri="{FF2B5EF4-FFF2-40B4-BE49-F238E27FC236}">
                <a16:creationId xmlns:a16="http://schemas.microsoft.com/office/drawing/2014/main" id="{48958C27-3BC7-43C7-B566-B504E6F7DDA0}"/>
              </a:ext>
            </a:extLst>
          </p:cNvPr>
          <p:cNvSpPr txBox="1"/>
          <p:nvPr/>
        </p:nvSpPr>
        <p:spPr>
          <a:xfrm>
            <a:off x="1897972" y="4683684"/>
            <a:ext cx="3062057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TW" altLang="en-US" dirty="0"/>
              <a:t>修正後對位結果</a:t>
            </a:r>
            <a:r>
              <a:rPr lang="en-US" altLang="zh-TW" dirty="0"/>
              <a:t> (20 frames * 5 </a:t>
            </a:r>
            <a:r>
              <a:rPr lang="en-US" altLang="zh-TW" dirty="0" err="1"/>
              <a:t>iters</a:t>
            </a:r>
            <a:r>
              <a:rPr lang="en-US" altLang="zh-TW" dirty="0"/>
              <a:t>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82376886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sp>
        <p:nvSpPr>
          <p:cNvPr id="7" name="文字方塊 6"/>
          <p:cNvSpPr txBox="1">
            <a:spLocks/>
          </p:cNvSpPr>
          <p:nvPr/>
        </p:nvSpPr>
        <p:spPr>
          <a:xfrm>
            <a:off x="5038648" y="277302"/>
            <a:ext cx="1619250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uFillTx/>
                <a:latin typeface="+mj-ea"/>
              </a:rPr>
              <a:t>progress</a:t>
            </a:r>
            <a:endParaRPr lang="zh-TW" altLang="en-US" sz="2400" b="1" dirty="0">
              <a:solidFill>
                <a:schemeClr val="bg1"/>
              </a:solidFill>
              <a:uFillTx/>
              <a:latin typeface="+mj-ea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42900" y="1200150"/>
            <a:ext cx="6314998" cy="3825559"/>
          </a:xfrm>
        </p:spPr>
        <p:txBody>
          <a:bodyPr>
            <a:normAutofit/>
          </a:bodyPr>
          <a:lstStyle/>
          <a:p>
            <a:endParaRPr lang="en-US" altLang="zh-TW" sz="2000" dirty="0"/>
          </a:p>
          <a:p>
            <a:pPr marL="685800" lvl="2" indent="0">
              <a:buNone/>
            </a:pPr>
            <a:endParaRPr lang="en-US" altLang="zh-TW" sz="1050" dirty="0">
              <a:latin typeface="Cambria Math" panose="02040503050406030204" pitchFamily="18" charset="0"/>
            </a:endParaRPr>
          </a:p>
          <a:p>
            <a:pPr lvl="1"/>
            <a:endParaRPr lang="en-US" altLang="zh-TW" sz="16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500" dirty="0"/>
          </a:p>
          <a:p>
            <a:endParaRPr lang="en-US" altLang="zh-TW" sz="1500" dirty="0">
              <a:uFillTx/>
            </a:endParaRPr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48958C27-3BC7-43C7-B566-B504E6F7DDA0}"/>
              </a:ext>
            </a:extLst>
          </p:cNvPr>
          <p:cNvSpPr txBox="1"/>
          <p:nvPr/>
        </p:nvSpPr>
        <p:spPr>
          <a:xfrm>
            <a:off x="1798586" y="4620857"/>
            <a:ext cx="3260829" cy="307777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zh-TW" altLang="en-US" dirty="0"/>
              <a:t>修正後對位結果</a:t>
            </a:r>
            <a:r>
              <a:rPr lang="en-US" altLang="zh-TW" dirty="0"/>
              <a:t> (20 frames * 100 </a:t>
            </a:r>
            <a:r>
              <a:rPr lang="en-US" altLang="zh-TW" dirty="0" err="1"/>
              <a:t>iters</a:t>
            </a:r>
            <a:r>
              <a:rPr lang="en-US" altLang="zh-TW" dirty="0"/>
              <a:t>)</a:t>
            </a:r>
            <a:endParaRPr lang="zh-TW" altLang="en-US" dirty="0"/>
          </a:p>
        </p:txBody>
      </p:sp>
      <p:pic>
        <p:nvPicPr>
          <p:cNvPr id="3" name="錄製_2020_11_19_09_21_08_731">
            <a:hlinkClick r:id="" action="ppaction://media"/>
            <a:extLst>
              <a:ext uri="{FF2B5EF4-FFF2-40B4-BE49-F238E27FC236}">
                <a16:creationId xmlns:a16="http://schemas.microsoft.com/office/drawing/2014/main" id="{1F7420DD-F846-4159-B569-C8A4012D4A54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902" end="6082"/>
                </p14:media>
              </p:ext>
            </p:extLst>
          </p:nvPr>
        </p:nvPicPr>
        <p:blipFill rotWithShape="1">
          <a:blip r:embed="rId5"/>
          <a:srcRect l="3833" t="4500"/>
          <a:stretch/>
        </p:blipFill>
        <p:spPr>
          <a:xfrm>
            <a:off x="754451" y="1549594"/>
            <a:ext cx="5349099" cy="29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19558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85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: 圓角 32">
            <a:extLst>
              <a:ext uri="{FF2B5EF4-FFF2-40B4-BE49-F238E27FC236}">
                <a16:creationId xmlns:a16="http://schemas.microsoft.com/office/drawing/2014/main" id="{C7645C5A-539C-4B99-9C90-E451D1186938}"/>
              </a:ext>
            </a:extLst>
          </p:cNvPr>
          <p:cNvSpPr/>
          <p:nvPr/>
        </p:nvSpPr>
        <p:spPr>
          <a:xfrm>
            <a:off x="110063" y="1000607"/>
            <a:ext cx="1631094" cy="3965757"/>
          </a:xfrm>
          <a:prstGeom prst="roundRect">
            <a:avLst>
              <a:gd name="adj" fmla="val 10676"/>
            </a:avLst>
          </a:prstGeom>
          <a:solidFill>
            <a:schemeClr val="accent6">
              <a:lumMod val="40000"/>
              <a:lumOff val="60000"/>
            </a:schemeClr>
          </a:solidFill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05C7F30A-1922-4CBE-87AC-8EAA541DD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97" y="1511255"/>
            <a:ext cx="1414690" cy="795241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1A8D2D-3650-4923-B41D-92164270B3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994" y="2604456"/>
            <a:ext cx="1418877" cy="795241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C3C5C37D-E476-48DC-9CB0-6D683B6419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3618" y="3748374"/>
            <a:ext cx="1413761" cy="79524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4549B779-9E58-40EB-B790-FFD11ADEB5F3}"/>
              </a:ext>
            </a:extLst>
          </p:cNvPr>
          <p:cNvSpPr txBox="1"/>
          <p:nvPr/>
        </p:nvSpPr>
        <p:spPr>
          <a:xfrm>
            <a:off x="464319" y="2314800"/>
            <a:ext cx="1082264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Current frame</a:t>
            </a:r>
            <a:endParaRPr lang="zh-TW" altLang="en-US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11035126-C636-42B6-A9E8-7B02A6EB017A}"/>
              </a:ext>
            </a:extLst>
          </p:cNvPr>
          <p:cNvSpPr txBox="1"/>
          <p:nvPr/>
        </p:nvSpPr>
        <p:spPr>
          <a:xfrm>
            <a:off x="490071" y="3418328"/>
            <a:ext cx="1056494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segmentation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C9C2782-C727-4BEA-9A5D-880021A96811}"/>
              </a:ext>
            </a:extLst>
          </p:cNvPr>
          <p:cNvSpPr txBox="1"/>
          <p:nvPr/>
        </p:nvSpPr>
        <p:spPr>
          <a:xfrm>
            <a:off x="110063" y="4587659"/>
            <a:ext cx="1614738" cy="25391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zh-TW" sz="1050" dirty="0"/>
              <a:t>Current road projection</a:t>
            </a:r>
            <a:endParaRPr lang="zh-TW" altLang="en-US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495B9830-1662-4BB9-9C1A-364664F45FFF}"/>
              </a:ext>
            </a:extLst>
          </p:cNvPr>
          <p:cNvSpPr txBox="1"/>
          <p:nvPr/>
        </p:nvSpPr>
        <p:spPr>
          <a:xfrm>
            <a:off x="540566" y="965215"/>
            <a:ext cx="753732" cy="40011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TW" sz="2000" dirty="0"/>
              <a:t>Input</a:t>
            </a:r>
            <a:endParaRPr lang="zh-TW" altLang="en-US" sz="2000" dirty="0"/>
          </a:p>
        </p:txBody>
      </p:sp>
      <p:grpSp>
        <p:nvGrpSpPr>
          <p:cNvPr id="42" name="群組 41">
            <a:extLst>
              <a:ext uri="{FF2B5EF4-FFF2-40B4-BE49-F238E27FC236}">
                <a16:creationId xmlns:a16="http://schemas.microsoft.com/office/drawing/2014/main" id="{27F63D9B-59BF-4EE9-9E9C-990147AD0C22}"/>
              </a:ext>
            </a:extLst>
          </p:cNvPr>
          <p:cNvGrpSpPr/>
          <p:nvPr/>
        </p:nvGrpSpPr>
        <p:grpSpPr>
          <a:xfrm>
            <a:off x="2092668" y="1221954"/>
            <a:ext cx="3474748" cy="3023437"/>
            <a:chOff x="2049190" y="1644808"/>
            <a:chExt cx="3474748" cy="3023437"/>
          </a:xfrm>
        </p:grpSpPr>
        <p:sp>
          <p:nvSpPr>
            <p:cNvPr id="37" name="矩形: 圓角 36">
              <a:extLst>
                <a:ext uri="{FF2B5EF4-FFF2-40B4-BE49-F238E27FC236}">
                  <a16:creationId xmlns:a16="http://schemas.microsoft.com/office/drawing/2014/main" id="{E2F12FE0-CF23-41D6-8BB8-A994C2BBE85E}"/>
                </a:ext>
              </a:extLst>
            </p:cNvPr>
            <p:cNvSpPr/>
            <p:nvPr/>
          </p:nvSpPr>
          <p:spPr>
            <a:xfrm>
              <a:off x="2049190" y="1644808"/>
              <a:ext cx="3474748" cy="3023437"/>
            </a:xfrm>
            <a:prstGeom prst="roundRect">
              <a:avLst>
                <a:gd name="adj" fmla="val 8125"/>
              </a:avLst>
            </a:prstGeom>
            <a:solidFill>
              <a:schemeClr val="accent5">
                <a:lumMod val="20000"/>
                <a:lumOff val="80000"/>
              </a:schemeClr>
            </a:solidFill>
            <a:ln w="28575">
              <a:solidFill>
                <a:schemeClr val="accent5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grpSp>
          <p:nvGrpSpPr>
            <p:cNvPr id="23" name="群組 22">
              <a:extLst>
                <a:ext uri="{FF2B5EF4-FFF2-40B4-BE49-F238E27FC236}">
                  <a16:creationId xmlns:a16="http://schemas.microsoft.com/office/drawing/2014/main" id="{5EABE0FA-8FCD-4C92-A0BA-7A01446C92F5}"/>
                </a:ext>
              </a:extLst>
            </p:cNvPr>
            <p:cNvGrpSpPr/>
            <p:nvPr/>
          </p:nvGrpSpPr>
          <p:grpSpPr>
            <a:xfrm>
              <a:off x="3909423" y="3438123"/>
              <a:ext cx="1387550" cy="1028713"/>
              <a:chOff x="2170786" y="2181223"/>
              <a:chExt cx="1801780" cy="1335818"/>
            </a:xfrm>
          </p:grpSpPr>
          <p:pic>
            <p:nvPicPr>
              <p:cNvPr id="17" name="圖片 16">
                <a:extLst>
                  <a:ext uri="{FF2B5EF4-FFF2-40B4-BE49-F238E27FC236}">
                    <a16:creationId xmlns:a16="http://schemas.microsoft.com/office/drawing/2014/main" id="{447997C4-D322-4F51-8E0D-85BDF2E89ED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98014" y="2181223"/>
                <a:ext cx="1747326" cy="982871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80884868-21D1-44C5-80E1-AF106FB64D29}"/>
                  </a:ext>
                </a:extLst>
              </p:cNvPr>
              <p:cNvSpPr txBox="1"/>
              <p:nvPr/>
            </p:nvSpPr>
            <p:spPr>
              <a:xfrm>
                <a:off x="2170786" y="3187323"/>
                <a:ext cx="1801780" cy="32971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>
                    <a:solidFill>
                      <a:srgbClr val="FF0000"/>
                    </a:solidFill>
                  </a:rPr>
                  <a:t>-1.0 * Other pixels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</p:grpSp>
        <p:grpSp>
          <p:nvGrpSpPr>
            <p:cNvPr id="25" name="群組 24">
              <a:extLst>
                <a:ext uri="{FF2B5EF4-FFF2-40B4-BE49-F238E27FC236}">
                  <a16:creationId xmlns:a16="http://schemas.microsoft.com/office/drawing/2014/main" id="{C7E4E480-E1E2-49AB-BF54-82EA83EC9ADC}"/>
                </a:ext>
              </a:extLst>
            </p:cNvPr>
            <p:cNvGrpSpPr/>
            <p:nvPr/>
          </p:nvGrpSpPr>
          <p:grpSpPr>
            <a:xfrm>
              <a:off x="2313824" y="3456009"/>
              <a:ext cx="1345615" cy="1010825"/>
              <a:chOff x="2208828" y="3448910"/>
              <a:chExt cx="1747326" cy="1312590"/>
            </a:xfrm>
          </p:grpSpPr>
          <p:pic>
            <p:nvPicPr>
              <p:cNvPr id="15" name="圖片 14">
                <a:extLst>
                  <a:ext uri="{FF2B5EF4-FFF2-40B4-BE49-F238E27FC236}">
                    <a16:creationId xmlns:a16="http://schemas.microsoft.com/office/drawing/2014/main" id="{E17E1F14-572B-4DD8-B6BA-401EDEC920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208828" y="3448910"/>
                <a:ext cx="1747326" cy="982872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8E768B4B-7030-4523-A78F-EA176DB9B763}"/>
                  </a:ext>
                </a:extLst>
              </p:cNvPr>
              <p:cNvSpPr txBox="1"/>
              <p:nvPr/>
            </p:nvSpPr>
            <p:spPr>
              <a:xfrm>
                <a:off x="2288183" y="4431782"/>
                <a:ext cx="1588616" cy="32971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1.4 * Car pixels</a:t>
                </a:r>
                <a:endParaRPr lang="zh-TW" altLang="en-US" dirty="0"/>
              </a:p>
            </p:txBody>
          </p:sp>
        </p:grpSp>
        <p:grpSp>
          <p:nvGrpSpPr>
            <p:cNvPr id="27" name="群組 26">
              <a:extLst>
                <a:ext uri="{FF2B5EF4-FFF2-40B4-BE49-F238E27FC236}">
                  <a16:creationId xmlns:a16="http://schemas.microsoft.com/office/drawing/2014/main" id="{21FAF026-F1B7-4308-980C-223ED9B6A05C}"/>
                </a:ext>
              </a:extLst>
            </p:cNvPr>
            <p:cNvGrpSpPr/>
            <p:nvPr/>
          </p:nvGrpSpPr>
          <p:grpSpPr>
            <a:xfrm>
              <a:off x="3904543" y="2177496"/>
              <a:ext cx="1359591" cy="1014448"/>
              <a:chOff x="4231833" y="2181223"/>
              <a:chExt cx="1765474" cy="1317293"/>
            </a:xfrm>
          </p:grpSpPr>
          <p:pic>
            <p:nvPicPr>
              <p:cNvPr id="21" name="圖片 20">
                <a:extLst>
                  <a:ext uri="{FF2B5EF4-FFF2-40B4-BE49-F238E27FC236}">
                    <a16:creationId xmlns:a16="http://schemas.microsoft.com/office/drawing/2014/main" id="{EBC7203E-911A-4633-A9CD-143A4267287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240907" y="2181223"/>
                <a:ext cx="1747326" cy="982872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8517E6F6-5A4D-4180-8841-FD5AF239D73F}"/>
                  </a:ext>
                </a:extLst>
              </p:cNvPr>
              <p:cNvSpPr txBox="1"/>
              <p:nvPr/>
            </p:nvSpPr>
            <p:spPr>
              <a:xfrm>
                <a:off x="4231833" y="3168798"/>
                <a:ext cx="1765474" cy="329718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1.4 * Scooter pixels</a:t>
                </a:r>
                <a:endParaRPr lang="zh-TW" altLang="en-US" dirty="0"/>
              </a:p>
            </p:txBody>
          </p:sp>
        </p:grpSp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3E67C6F9-4324-40E2-BE14-634D94B61E95}"/>
                </a:ext>
              </a:extLst>
            </p:cNvPr>
            <p:cNvGrpSpPr/>
            <p:nvPr/>
          </p:nvGrpSpPr>
          <p:grpSpPr>
            <a:xfrm>
              <a:off x="2324911" y="2177495"/>
              <a:ext cx="1359591" cy="1020912"/>
              <a:chOff x="4273699" y="3435518"/>
              <a:chExt cx="1747323" cy="1302841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65534FA8-7B5F-4FE7-A9E1-88123191487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4273699" y="3435518"/>
                <a:ext cx="1747323" cy="982870"/>
              </a:xfrm>
              <a:prstGeom prst="rect">
                <a:avLst/>
              </a:prstGeom>
              <a:ln w="3175">
                <a:solidFill>
                  <a:schemeClr val="tx1"/>
                </a:solidFill>
              </a:ln>
            </p:spPr>
          </p:pic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FB52DE95-FD75-4D60-BD56-0589E1FF225C}"/>
                  </a:ext>
                </a:extLst>
              </p:cNvPr>
              <p:cNvSpPr txBox="1"/>
              <p:nvPr/>
            </p:nvSpPr>
            <p:spPr>
              <a:xfrm>
                <a:off x="4371453" y="4414323"/>
                <a:ext cx="1551818" cy="324036"/>
              </a:xfrm>
              <a:prstGeom prst="rect">
                <a:avLst/>
              </a:prstGeom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1050" dirty="0"/>
                  <a:t>1.4 * Road pixels</a:t>
                </a:r>
                <a:endParaRPr lang="zh-TW" altLang="en-US" dirty="0"/>
              </a:p>
            </p:txBody>
          </p:sp>
        </p:grpSp>
        <p:sp>
          <p:nvSpPr>
            <p:cNvPr id="39" name="文字方塊 38">
              <a:extLst>
                <a:ext uri="{FF2B5EF4-FFF2-40B4-BE49-F238E27FC236}">
                  <a16:creationId xmlns:a16="http://schemas.microsoft.com/office/drawing/2014/main" id="{8C280796-B299-4D49-91B2-E8AD39E53CD5}"/>
                </a:ext>
              </a:extLst>
            </p:cNvPr>
            <p:cNvSpPr txBox="1"/>
            <p:nvPr/>
          </p:nvSpPr>
          <p:spPr>
            <a:xfrm>
              <a:off x="2938759" y="1648584"/>
              <a:ext cx="1638590" cy="400110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r>
                <a:rPr lang="en-US" altLang="zh-TW" sz="2000" dirty="0"/>
                <a:t>Components</a:t>
              </a:r>
              <a:endParaRPr lang="zh-TW" altLang="en-US" sz="2000" dirty="0"/>
            </a:p>
          </p:txBody>
        </p:sp>
      </p:grpSp>
      <p:cxnSp>
        <p:nvCxnSpPr>
          <p:cNvPr id="50" name="接點: 肘形 49">
            <a:extLst>
              <a:ext uri="{FF2B5EF4-FFF2-40B4-BE49-F238E27FC236}">
                <a16:creationId xmlns:a16="http://schemas.microsoft.com/office/drawing/2014/main" id="{5C3D9795-5B36-41EB-9EE0-914AE75F8CD7}"/>
              </a:ext>
            </a:extLst>
          </p:cNvPr>
          <p:cNvCxnSpPr>
            <a:stCxn id="8" idx="3"/>
            <a:endCxn id="37" idx="1"/>
          </p:cNvCxnSpPr>
          <p:nvPr/>
        </p:nvCxnSpPr>
        <p:spPr>
          <a:xfrm flipV="1">
            <a:off x="1626871" y="2733673"/>
            <a:ext cx="465797" cy="268404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接點: 肘形 51">
            <a:extLst>
              <a:ext uri="{FF2B5EF4-FFF2-40B4-BE49-F238E27FC236}">
                <a16:creationId xmlns:a16="http://schemas.microsoft.com/office/drawing/2014/main" id="{5BF60BC5-08FF-4C92-AC78-0E2F4015CC88}"/>
              </a:ext>
            </a:extLst>
          </p:cNvPr>
          <p:cNvCxnSpPr>
            <a:cxnSpLocks/>
            <a:stCxn id="10" idx="3"/>
            <a:endCxn id="37" idx="1"/>
          </p:cNvCxnSpPr>
          <p:nvPr/>
        </p:nvCxnSpPr>
        <p:spPr>
          <a:xfrm flipV="1">
            <a:off x="1627379" y="2733673"/>
            <a:ext cx="465289" cy="1412321"/>
          </a:xfrm>
          <a:prstGeom prst="bentConnector3">
            <a:avLst>
              <a:gd name="adj1" fmla="val 50000"/>
            </a:avLst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6" name="矩形: 圓角 55">
            <a:extLst>
              <a:ext uri="{FF2B5EF4-FFF2-40B4-BE49-F238E27FC236}">
                <a16:creationId xmlns:a16="http://schemas.microsoft.com/office/drawing/2014/main" id="{BF4E7D05-29F2-4D7F-B717-5BC02BB9FDC7}"/>
              </a:ext>
            </a:extLst>
          </p:cNvPr>
          <p:cNvSpPr/>
          <p:nvPr/>
        </p:nvSpPr>
        <p:spPr>
          <a:xfrm>
            <a:off x="5906208" y="2240631"/>
            <a:ext cx="877903" cy="986085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sz="1800" dirty="0">
                <a:solidFill>
                  <a:schemeClr val="tx1"/>
                </a:solidFill>
              </a:rPr>
              <a:t>SEG</a:t>
            </a:r>
            <a:r>
              <a:rPr lang="zh-TW" altLang="en-US" sz="1800" dirty="0">
                <a:solidFill>
                  <a:schemeClr val="tx1"/>
                </a:solidFill>
              </a:rPr>
              <a:t> </a:t>
            </a:r>
            <a:r>
              <a:rPr lang="en-US" altLang="zh-TW" sz="1800" dirty="0">
                <a:solidFill>
                  <a:schemeClr val="tx1"/>
                </a:solidFill>
              </a:rPr>
              <a:t>score</a:t>
            </a:r>
            <a:endParaRPr lang="zh-TW" altLang="en-US" sz="1800" dirty="0">
              <a:solidFill>
                <a:schemeClr val="tx1"/>
              </a:solidFill>
            </a:endParaRPr>
          </a:p>
        </p:txBody>
      </p:sp>
      <p:cxnSp>
        <p:nvCxnSpPr>
          <p:cNvPr id="59" name="接點: 肘形 58">
            <a:extLst>
              <a:ext uri="{FF2B5EF4-FFF2-40B4-BE49-F238E27FC236}">
                <a16:creationId xmlns:a16="http://schemas.microsoft.com/office/drawing/2014/main" id="{AC0A3595-16E5-4502-A0DB-C010F0019870}"/>
              </a:ext>
            </a:extLst>
          </p:cNvPr>
          <p:cNvCxnSpPr>
            <a:cxnSpLocks/>
            <a:stCxn id="37" idx="3"/>
            <a:endCxn id="56" idx="1"/>
          </p:cNvCxnSpPr>
          <p:nvPr/>
        </p:nvCxnSpPr>
        <p:spPr>
          <a:xfrm>
            <a:off x="5567416" y="2733673"/>
            <a:ext cx="338792" cy="1"/>
          </a:xfrm>
          <a:prstGeom prst="bentConnector3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4CB69AAB-5497-45F7-AEC2-1C40CA2F3B82}"/>
                  </a:ext>
                </a:extLst>
              </p:cNvPr>
              <p:cNvSpPr txBox="1"/>
              <p:nvPr/>
            </p:nvSpPr>
            <p:spPr>
              <a:xfrm>
                <a:off x="5428048" y="2769941"/>
                <a:ext cx="543226" cy="395942"/>
              </a:xfrm>
              <a:prstGeom prst="rect">
                <a:avLst/>
              </a:prstGeom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sz="1050" b="0" i="1" smtClean="0">
                          <a:latin typeface="Cambria Math" panose="02040503050406030204" pitchFamily="18" charset="0"/>
                        </a:rPr>
                        <m:t>∗</m:t>
                      </m:r>
                      <m:f>
                        <m:fPr>
                          <m:ctrlPr>
                            <a:rPr lang="en-US" altLang="zh-TW" sz="105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TW" sz="105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TW" sz="1050" b="0" i="1" smtClean="0">
                              <a:latin typeface="Cambria Math" panose="02040503050406030204" pitchFamily="18" charset="0"/>
                            </a:rPr>
                            <m:t>255</m:t>
                          </m:r>
                        </m:den>
                      </m:f>
                    </m:oMath>
                  </m:oMathPara>
                </a14:m>
                <a:endParaRPr lang="zh-TW" altLang="en-US" sz="1050" dirty="0"/>
              </a:p>
            </p:txBody>
          </p:sp>
        </mc:Choice>
        <mc:Fallback xmlns="">
          <p:sp>
            <p:nvSpPr>
              <p:cNvPr id="63" name="文字方塊 62">
                <a:extLst>
                  <a:ext uri="{FF2B5EF4-FFF2-40B4-BE49-F238E27FC236}">
                    <a16:creationId xmlns:a16="http://schemas.microsoft.com/office/drawing/2014/main" id="{4CB69AAB-5497-45F7-AEC2-1C40CA2F3B8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428048" y="2769941"/>
                <a:ext cx="543226" cy="395942"/>
              </a:xfrm>
              <a:prstGeom prst="rect">
                <a:avLst/>
              </a:prstGeom>
              <a:blipFill>
                <a:blip r:embed="rId10"/>
                <a:stretch>
                  <a:fillRect b="-1538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6" name="文字方塊 65">
            <a:extLst>
              <a:ext uri="{FF2B5EF4-FFF2-40B4-BE49-F238E27FC236}">
                <a16:creationId xmlns:a16="http://schemas.microsoft.com/office/drawing/2014/main" id="{2619DC84-D83C-4C73-B6DA-C2FA1E77DF23}"/>
              </a:ext>
            </a:extLst>
          </p:cNvPr>
          <p:cNvSpPr txBox="1">
            <a:spLocks/>
          </p:cNvSpPr>
          <p:nvPr/>
        </p:nvSpPr>
        <p:spPr>
          <a:xfrm>
            <a:off x="5038648" y="277302"/>
            <a:ext cx="1619250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+mj-ea"/>
              </a:rPr>
              <a:t>Score</a:t>
            </a:r>
            <a:endParaRPr lang="zh-TW" altLang="en-US" sz="2800" b="1" dirty="0">
              <a:solidFill>
                <a:schemeClr val="bg1"/>
              </a:solidFill>
              <a:uFillTx/>
              <a:latin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9836544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圖片 2">
            <a:extLst>
              <a:ext uri="{FF2B5EF4-FFF2-40B4-BE49-F238E27FC236}">
                <a16:creationId xmlns:a16="http://schemas.microsoft.com/office/drawing/2014/main" id="{9665871F-F133-0743-6942-13004913F4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414" y="1059966"/>
            <a:ext cx="2230179" cy="1253653"/>
          </a:xfrm>
          <a:prstGeom prst="rect">
            <a:avLst/>
          </a:prstGeom>
        </p:spPr>
      </p:pic>
      <p:pic>
        <p:nvPicPr>
          <p:cNvPr id="5" name="圖片 1">
            <a:extLst>
              <a:ext uri="{FF2B5EF4-FFF2-40B4-BE49-F238E27FC236}">
                <a16:creationId xmlns:a16="http://schemas.microsoft.com/office/drawing/2014/main" id="{9C844CA9-B042-470A-BFB2-785A3BB1709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28611" t="13661" r="24109" b="4438"/>
          <a:stretch/>
        </p:blipFill>
        <p:spPr>
          <a:xfrm>
            <a:off x="393414" y="2711807"/>
            <a:ext cx="2230179" cy="2173071"/>
          </a:xfrm>
          <a:prstGeom prst="rect">
            <a:avLst/>
          </a:prstGeom>
          <a:ln w="6350">
            <a:solidFill>
              <a:schemeClr val="tx1"/>
            </a:solidFill>
          </a:ln>
        </p:spPr>
      </p:pic>
      <p:pic>
        <p:nvPicPr>
          <p:cNvPr id="7" name="Picture 6" descr="A picture containing outdoor, sky, screenshot, grass&#10;&#10;Description automatically generated">
            <a:extLst>
              <a:ext uri="{FF2B5EF4-FFF2-40B4-BE49-F238E27FC236}">
                <a16:creationId xmlns:a16="http://schemas.microsoft.com/office/drawing/2014/main" id="{D52C508E-FAA2-E29B-2E26-9EDF61E485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3295" y="1686792"/>
            <a:ext cx="3832949" cy="213472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C45E0E-FAFF-3E3C-360A-602D1F37EE18}"/>
              </a:ext>
            </a:extLst>
          </p:cNvPr>
          <p:cNvSpPr txBox="1"/>
          <p:nvPr/>
        </p:nvSpPr>
        <p:spPr>
          <a:xfrm>
            <a:off x="286580" y="661778"/>
            <a:ext cx="2422458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Input driver-view video</a:t>
            </a:r>
            <a:endParaRPr lang="zh-TW" altLang="en-US" sz="1600" b="1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679154-0E07-FA6F-CABC-8C7DAF478AA3}"/>
              </a:ext>
            </a:extLst>
          </p:cNvPr>
          <p:cNvSpPr txBox="1"/>
          <p:nvPr/>
        </p:nvSpPr>
        <p:spPr>
          <a:xfrm>
            <a:off x="583410" y="2377750"/>
            <a:ext cx="1850186" cy="338554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TW" sz="1600" b="1" dirty="0"/>
              <a:t>Input road model</a:t>
            </a:r>
            <a:endParaRPr lang="zh-TW" altLang="en-US" sz="1600" b="1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9B79DE-9A5E-C6B0-B47E-E8CC6B36C443}"/>
              </a:ext>
            </a:extLst>
          </p:cNvPr>
          <p:cNvSpPr txBox="1"/>
          <p:nvPr/>
        </p:nvSpPr>
        <p:spPr>
          <a:xfrm>
            <a:off x="3867994" y="1317460"/>
            <a:ext cx="1723549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r>
              <a:rPr lang="en-US" altLang="zh-TW" sz="1800" b="1" dirty="0"/>
              <a:t>Aligned result</a:t>
            </a:r>
            <a:endParaRPr lang="zh-TW" altLang="en-US" sz="1800" b="1" dirty="0"/>
          </a:p>
        </p:txBody>
      </p:sp>
    </p:spTree>
    <p:extLst>
      <p:ext uri="{BB962C8B-B14F-4D97-AF65-F5344CB8AC3E}">
        <p14:creationId xmlns:p14="http://schemas.microsoft.com/office/powerpoint/2010/main" val="3872352015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sp>
        <p:nvSpPr>
          <p:cNvPr id="7" name="文字方塊 6"/>
          <p:cNvSpPr txBox="1">
            <a:spLocks/>
          </p:cNvSpPr>
          <p:nvPr/>
        </p:nvSpPr>
        <p:spPr>
          <a:xfrm>
            <a:off x="5038648" y="277302"/>
            <a:ext cx="1619250" cy="52322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800" b="1" dirty="0">
                <a:solidFill>
                  <a:schemeClr val="bg1"/>
                </a:solidFill>
                <a:latin typeface="+mj-ea"/>
              </a:rPr>
              <a:t>Score</a:t>
            </a:r>
            <a:endParaRPr lang="zh-TW" altLang="en-US" sz="2800" b="1" dirty="0">
              <a:solidFill>
                <a:schemeClr val="bg1"/>
              </a:solidFill>
              <a:uFillTx/>
              <a:latin typeface="+mj-ea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42900" y="1200151"/>
            <a:ext cx="6314998" cy="3394472"/>
          </a:xfrm>
        </p:spPr>
        <p:txBody>
          <a:bodyPr>
            <a:normAutofit/>
          </a:bodyPr>
          <a:lstStyle/>
          <a:p>
            <a:r>
              <a:rPr lang="en-US" altLang="zh-TW" sz="1800" dirty="0"/>
              <a:t>HOG</a:t>
            </a:r>
            <a:r>
              <a:rPr lang="zh-TW" altLang="en-US" sz="1800" dirty="0"/>
              <a:t> </a:t>
            </a:r>
            <a:r>
              <a:rPr lang="en-US" altLang="zh-TW" sz="1800" dirty="0"/>
              <a:t>score:</a:t>
            </a:r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endParaRPr lang="en-US" altLang="zh-TW" sz="1800" dirty="0"/>
          </a:p>
          <a:p>
            <a:pPr marL="0" indent="0">
              <a:buNone/>
            </a:pPr>
            <a:endParaRPr lang="en-US" altLang="zh-TW" sz="1800" dirty="0"/>
          </a:p>
          <a:p>
            <a:r>
              <a:rPr lang="en-US" altLang="zh-TW" sz="1800" dirty="0"/>
              <a:t>Final score: </a:t>
            </a:r>
            <a:r>
              <a:rPr lang="en-US" altLang="zh-TW" sz="1100" dirty="0"/>
              <a:t>the higher the better</a:t>
            </a:r>
            <a:endParaRPr lang="en-US" altLang="zh-TW" sz="1800" dirty="0"/>
          </a:p>
          <a:p>
            <a:pPr marL="342900" lvl="1" indent="0">
              <a:buNone/>
            </a:pPr>
            <a:endParaRPr lang="en-US" altLang="zh-TW" sz="1200" dirty="0"/>
          </a:p>
          <a:p>
            <a:endParaRPr lang="en-US" altLang="zh-TW" sz="1500" dirty="0"/>
          </a:p>
          <a:p>
            <a:endParaRPr lang="en-US" altLang="zh-TW" sz="16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500" dirty="0"/>
          </a:p>
          <a:p>
            <a:endParaRPr lang="en-US" altLang="zh-TW" sz="1500" dirty="0">
              <a:uFillTx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0D8D636-F98A-48AF-95AE-5E5D6BA4D26D}"/>
                  </a:ext>
                </a:extLst>
              </p:cNvPr>
              <p:cNvSpPr txBox="1"/>
              <p:nvPr/>
            </p:nvSpPr>
            <p:spPr>
              <a:xfrm>
                <a:off x="1576282" y="4076802"/>
                <a:ext cx="3848233" cy="215444"/>
              </a:xfrm>
              <a:prstGeom prst="rect">
                <a:avLst/>
              </a:prstGeom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𝐹𝑖𝑛𝑎𝑙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𝑆𝑐𝑜𝑟𝑒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𝑆𝐸𝐺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altLang="zh-TW" b="0" i="1" smtClean="0">
                              <a:latin typeface="Cambria Math" panose="02040503050406030204" pitchFamily="18" charset="0"/>
                            </a:rPr>
                            <m:t>𝑠𝑐𝑜𝑟𝑒</m:t>
                          </m:r>
                        </m:e>
                      </m:d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−0.15∗(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𝐻𝑂𝐺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𝑠𝑐𝑜𝑟𝑒</m:t>
                      </m:r>
                      <m:r>
                        <a:rPr lang="en-US" altLang="zh-TW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zh-TW" altLang="en-US" dirty="0"/>
              </a:p>
            </p:txBody>
          </p:sp>
        </mc:Choice>
        <mc:Fallback xmlns="">
          <p:sp>
            <p:nvSpPr>
              <p:cNvPr id="8" name="文字方塊 7">
                <a:extLst>
                  <a:ext uri="{FF2B5EF4-FFF2-40B4-BE49-F238E27FC236}">
                    <a16:creationId xmlns:a16="http://schemas.microsoft.com/office/drawing/2014/main" id="{00D8D636-F98A-48AF-95AE-5E5D6BA4D26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76282" y="4076802"/>
                <a:ext cx="3848233" cy="215444"/>
              </a:xfrm>
              <a:prstGeom prst="rect">
                <a:avLst/>
              </a:prstGeom>
              <a:blipFill>
                <a:blip r:embed="rId3"/>
                <a:stretch>
                  <a:fillRect l="-1109" r="-1426" b="-34286"/>
                </a:stretch>
              </a:blipFill>
            </p:spPr>
            <p:txBody>
              <a:bodyPr/>
              <a:lstStyle/>
              <a:p>
                <a:r>
                  <a:rPr lang="zh-TW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圖片 8">
            <a:extLst>
              <a:ext uri="{FF2B5EF4-FFF2-40B4-BE49-F238E27FC236}">
                <a16:creationId xmlns:a16="http://schemas.microsoft.com/office/drawing/2014/main" id="{34D06415-B761-4C27-B6AD-997348E694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3289" y="1617287"/>
            <a:ext cx="2248033" cy="1263687"/>
          </a:xfrm>
          <a:prstGeom prst="rect">
            <a:avLst/>
          </a:prstGeom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AD07462A-6D0D-4D16-86D3-344463856B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17362" y="1640917"/>
            <a:ext cx="2162533" cy="1216425"/>
          </a:xfrm>
          <a:prstGeom prst="rect">
            <a:avLst/>
          </a:prstGeom>
        </p:spPr>
      </p:pic>
      <p:cxnSp>
        <p:nvCxnSpPr>
          <p:cNvPr id="3" name="直線單箭頭接點 2">
            <a:extLst>
              <a:ext uri="{FF2B5EF4-FFF2-40B4-BE49-F238E27FC236}">
                <a16:creationId xmlns:a16="http://schemas.microsoft.com/office/drawing/2014/main" id="{34D26375-01EC-4FE3-9289-EAF5F93A10BB}"/>
              </a:ext>
            </a:extLst>
          </p:cNvPr>
          <p:cNvCxnSpPr>
            <a:stCxn id="9" idx="3"/>
            <a:endCxn id="10" idx="1"/>
          </p:cNvCxnSpPr>
          <p:nvPr/>
        </p:nvCxnSpPr>
        <p:spPr>
          <a:xfrm flipV="1">
            <a:off x="2961322" y="2249130"/>
            <a:ext cx="1256040" cy="1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FBCB02B2-0AD2-46B8-AB65-C81AA0EFFFD9}"/>
              </a:ext>
            </a:extLst>
          </p:cNvPr>
          <p:cNvSpPr txBox="1"/>
          <p:nvPr/>
        </p:nvSpPr>
        <p:spPr>
          <a:xfrm>
            <a:off x="2964804" y="2334220"/>
            <a:ext cx="1252266" cy="461665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zh-TW" sz="1200" dirty="0"/>
              <a:t>HOG descriptor</a:t>
            </a:r>
          </a:p>
          <a:p>
            <a:pPr algn="ctr"/>
            <a:r>
              <a:rPr lang="en-US" altLang="zh-TW" sz="1200" dirty="0"/>
              <a:t>distance</a:t>
            </a:r>
            <a:endParaRPr lang="zh-TW" altLang="en-US" sz="1200" dirty="0"/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57DCBAD-A2E6-4EEC-9C52-071C6E7738C0}"/>
              </a:ext>
            </a:extLst>
          </p:cNvPr>
          <p:cNvSpPr txBox="1"/>
          <p:nvPr/>
        </p:nvSpPr>
        <p:spPr>
          <a:xfrm>
            <a:off x="4491259" y="2897387"/>
            <a:ext cx="1614738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Canny edge of </a:t>
            </a:r>
          </a:p>
          <a:p>
            <a:pPr algn="ctr"/>
            <a:r>
              <a:rPr lang="en-US" altLang="zh-TW" sz="1050" dirty="0"/>
              <a:t>current road projection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B7C42FE7-1483-4D9C-98DC-B1B6F675AC29}"/>
              </a:ext>
            </a:extLst>
          </p:cNvPr>
          <p:cNvSpPr txBox="1"/>
          <p:nvPr/>
        </p:nvSpPr>
        <p:spPr>
          <a:xfrm>
            <a:off x="1029936" y="2897387"/>
            <a:ext cx="1614738" cy="415498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en-US" altLang="zh-TW" sz="1050" dirty="0"/>
              <a:t>Canny edge of </a:t>
            </a:r>
          </a:p>
          <a:p>
            <a:pPr algn="ctr"/>
            <a:r>
              <a:rPr lang="en-US" altLang="zh-TW" sz="1050" dirty="0"/>
              <a:t>current frame’s lane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11396000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字方塊 5"/>
          <p:cNvSpPr txBox="1">
            <a:spLocks/>
          </p:cNvSpPr>
          <p:nvPr/>
        </p:nvSpPr>
        <p:spPr>
          <a:xfrm>
            <a:off x="-1" y="277303"/>
            <a:ext cx="4991101" cy="523220"/>
          </a:xfrm>
          <a:prstGeom prst="rect">
            <a:avLst/>
          </a:prstGeom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r>
              <a:rPr kumimoji="1" lang="zh-TW" altLang="en-US" sz="2800" dirty="0">
                <a:uFillTx/>
              </a:rPr>
              <a:t>自動化對位系統</a:t>
            </a:r>
            <a:endParaRPr lang="zh-TW" altLang="zh-TW" sz="2800" dirty="0">
              <a:uFillTx/>
            </a:endParaRPr>
          </a:p>
        </p:txBody>
      </p:sp>
      <p:sp>
        <p:nvSpPr>
          <p:cNvPr id="7" name="文字方塊 6"/>
          <p:cNvSpPr txBox="1">
            <a:spLocks/>
          </p:cNvSpPr>
          <p:nvPr/>
        </p:nvSpPr>
        <p:spPr>
          <a:xfrm>
            <a:off x="5038648" y="277302"/>
            <a:ext cx="1619250" cy="461665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3">
            <a:schemeClr val="lt1"/>
          </a:lnRef>
          <a:fillRef idx="1">
            <a:schemeClr val="accent4"/>
          </a:fillRef>
          <a:effectRef idx="1">
            <a:schemeClr val="accent4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TW" sz="2400" b="1" dirty="0">
                <a:solidFill>
                  <a:schemeClr val="bg1"/>
                </a:solidFill>
                <a:uFillTx/>
                <a:latin typeface="+mj-ea"/>
              </a:rPr>
              <a:t>progress</a:t>
            </a:r>
            <a:endParaRPr lang="zh-TW" altLang="en-US" sz="2400" b="1" dirty="0">
              <a:solidFill>
                <a:schemeClr val="bg1"/>
              </a:solidFill>
              <a:uFillTx/>
              <a:latin typeface="+mj-ea"/>
            </a:endParaRPr>
          </a:p>
        </p:txBody>
      </p:sp>
      <p:sp>
        <p:nvSpPr>
          <p:cNvPr id="4" name="內容版面配置區 3"/>
          <p:cNvSpPr>
            <a:spLocks noGrp="1"/>
          </p:cNvSpPr>
          <p:nvPr>
            <p:ph idx="1"/>
          </p:nvPr>
        </p:nvSpPr>
        <p:spPr>
          <a:xfrm>
            <a:off x="342900" y="1200150"/>
            <a:ext cx="1827927" cy="3825559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分數趨勢</a:t>
            </a:r>
            <a:endParaRPr lang="en-US" altLang="zh-TW" sz="2000" dirty="0"/>
          </a:p>
          <a:p>
            <a:endParaRPr lang="en-US" altLang="zh-TW" sz="2000" dirty="0"/>
          </a:p>
          <a:p>
            <a:r>
              <a:rPr lang="en-US" altLang="zh-TW" sz="1200" dirty="0"/>
              <a:t>1100 &lt; Final &lt; 1200</a:t>
            </a:r>
          </a:p>
          <a:p>
            <a:r>
              <a:rPr lang="en-US" altLang="zh-TW" sz="1200" dirty="0"/>
              <a:t>1300 &lt; SEG &lt; 1360</a:t>
            </a:r>
          </a:p>
          <a:p>
            <a:r>
              <a:rPr lang="en-US" altLang="zh-TW" sz="1200" dirty="0"/>
              <a:t>1000 &lt;</a:t>
            </a:r>
            <a:r>
              <a:rPr lang="zh-TW" altLang="en-US" sz="1200" dirty="0"/>
              <a:t> </a:t>
            </a:r>
            <a:r>
              <a:rPr lang="en-US" altLang="zh-TW" sz="1200" dirty="0"/>
              <a:t>HOG &lt;1400</a:t>
            </a:r>
          </a:p>
          <a:p>
            <a:r>
              <a:rPr lang="en-US" altLang="zh-TW" sz="1200" dirty="0"/>
              <a:t>HOG</a:t>
            </a:r>
            <a:r>
              <a:rPr lang="zh-TW" altLang="en-US" sz="1200" dirty="0"/>
              <a:t> 影響 </a:t>
            </a:r>
            <a:r>
              <a:rPr lang="en-US" altLang="zh-TW" sz="1200" dirty="0"/>
              <a:t>final score ±60</a:t>
            </a:r>
          </a:p>
          <a:p>
            <a:endParaRPr lang="en-US" altLang="zh-TW" sz="2000" dirty="0"/>
          </a:p>
          <a:p>
            <a:pPr lvl="1"/>
            <a:endParaRPr lang="en-US" altLang="zh-TW" sz="1700" dirty="0"/>
          </a:p>
          <a:p>
            <a:pPr marL="685800" lvl="2" indent="0">
              <a:buNone/>
            </a:pPr>
            <a:endParaRPr lang="en-US" altLang="zh-TW" sz="1050" dirty="0">
              <a:latin typeface="Cambria Math" panose="02040503050406030204" pitchFamily="18" charset="0"/>
            </a:endParaRPr>
          </a:p>
          <a:p>
            <a:pPr lvl="1"/>
            <a:endParaRPr lang="en-US" altLang="zh-TW" sz="1600" i="1" dirty="0">
              <a:solidFill>
                <a:srgbClr val="FF0000"/>
              </a:solidFill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600" i="1" dirty="0">
              <a:latin typeface="Cambria Math" panose="02040503050406030204" pitchFamily="18" charset="0"/>
            </a:endParaRPr>
          </a:p>
          <a:p>
            <a:endParaRPr lang="en-US" altLang="zh-TW" sz="1500" dirty="0"/>
          </a:p>
          <a:p>
            <a:endParaRPr lang="en-US" altLang="zh-TW" sz="1500" dirty="0">
              <a:uFillTx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8DA01E4-B771-4759-A6B0-12E55E44BA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25944" y="955817"/>
            <a:ext cx="4489138" cy="1515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B2760978-2D56-4B78-A923-3703F8E0D6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924" y="2264693"/>
            <a:ext cx="4482776" cy="1515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pic>
        <p:nvPicPr>
          <p:cNvPr id="3" name="圖片 2">
            <a:extLst>
              <a:ext uri="{FF2B5EF4-FFF2-40B4-BE49-F238E27FC236}">
                <a16:creationId xmlns:a16="http://schemas.microsoft.com/office/drawing/2014/main" id="{6DB32EA0-277F-4D9A-9360-152D77E5C4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26473" y="3510109"/>
            <a:ext cx="4488609" cy="1515600"/>
          </a:xfrm>
          <a:prstGeom prst="rect">
            <a:avLst/>
          </a:prstGeom>
          <a:ln w="3175">
            <a:solidFill>
              <a:schemeClr val="tx1"/>
            </a:solidFill>
          </a:ln>
        </p:spPr>
      </p:pic>
      <p:sp>
        <p:nvSpPr>
          <p:cNvPr id="18" name="圓形: 空心 17">
            <a:extLst>
              <a:ext uri="{FF2B5EF4-FFF2-40B4-BE49-F238E27FC236}">
                <a16:creationId xmlns:a16="http://schemas.microsoft.com/office/drawing/2014/main" id="{87A20359-7F09-47BA-953C-3E629BECD5E5}"/>
              </a:ext>
            </a:extLst>
          </p:cNvPr>
          <p:cNvSpPr/>
          <p:nvPr/>
        </p:nvSpPr>
        <p:spPr>
          <a:xfrm>
            <a:off x="4218450" y="4043028"/>
            <a:ext cx="205080" cy="210747"/>
          </a:xfrm>
          <a:prstGeom prst="donut">
            <a:avLst>
              <a:gd name="adj" fmla="val 59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19" name="圓形: 空心 18">
            <a:extLst>
              <a:ext uri="{FF2B5EF4-FFF2-40B4-BE49-F238E27FC236}">
                <a16:creationId xmlns:a16="http://schemas.microsoft.com/office/drawing/2014/main" id="{3D4215A5-0120-4F38-BA59-A501B18E7E45}"/>
              </a:ext>
            </a:extLst>
          </p:cNvPr>
          <p:cNvSpPr/>
          <p:nvPr/>
        </p:nvSpPr>
        <p:spPr>
          <a:xfrm>
            <a:off x="4216030" y="1317857"/>
            <a:ext cx="205080" cy="210747"/>
          </a:xfrm>
          <a:prstGeom prst="donut">
            <a:avLst>
              <a:gd name="adj" fmla="val 59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0" name="圓形: 空心 19">
            <a:extLst>
              <a:ext uri="{FF2B5EF4-FFF2-40B4-BE49-F238E27FC236}">
                <a16:creationId xmlns:a16="http://schemas.microsoft.com/office/drawing/2014/main" id="{F0749569-4FA6-4E1D-A865-5EC14D28EAE3}"/>
              </a:ext>
            </a:extLst>
          </p:cNvPr>
          <p:cNvSpPr/>
          <p:nvPr/>
        </p:nvSpPr>
        <p:spPr>
          <a:xfrm>
            <a:off x="4220793" y="2660297"/>
            <a:ext cx="205080" cy="210747"/>
          </a:xfrm>
          <a:prstGeom prst="donut">
            <a:avLst>
              <a:gd name="adj" fmla="val 5926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chemeClr val="tx1"/>
              </a:solidFill>
            </a:endParaRPr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EBCC1F48-C649-4090-9ECC-FEAAA1AD7176}"/>
              </a:ext>
            </a:extLst>
          </p:cNvPr>
          <p:cNvSpPr txBox="1"/>
          <p:nvPr/>
        </p:nvSpPr>
        <p:spPr>
          <a:xfrm>
            <a:off x="4467332" y="1618362"/>
            <a:ext cx="1415772" cy="646331"/>
          </a:xfrm>
          <a:prstGeom prst="rect">
            <a:avLst/>
          </a:prstGeom>
          <a:ln w="9525"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900" dirty="0"/>
              <a:t>Iteration 46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900" dirty="0"/>
              <a:t>Score:1206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900" dirty="0"/>
              <a:t>SEG score: 1350.56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TW" sz="900" dirty="0"/>
              <a:t>HOG score: 963.699</a:t>
            </a:r>
            <a:endParaRPr lang="zh-TW" altLang="en-US" sz="900" dirty="0"/>
          </a:p>
        </p:txBody>
      </p:sp>
    </p:spTree>
    <p:extLst>
      <p:ext uri="{BB962C8B-B14F-4D97-AF65-F5344CB8AC3E}">
        <p14:creationId xmlns:p14="http://schemas.microsoft.com/office/powerpoint/2010/main" val="3800682829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Course_PPTX_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1">
          <a:schemeClr val="accent1"/>
        </a:fillRef>
        <a:effectRef idx="1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PPTX_Theme</Template>
  <TotalTime>27502</TotalTime>
  <Words>493</Words>
  <Application>Microsoft Office PowerPoint</Application>
  <PresentationFormat>Custom</PresentationFormat>
  <Paragraphs>153</Paragraphs>
  <Slides>13</Slides>
  <Notes>10</Notes>
  <HiddenSlides>0</HiddenSlides>
  <MMClips>4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微軟正黑體</vt:lpstr>
      <vt:lpstr>Arial</vt:lpstr>
      <vt:lpstr>Cambria Math</vt:lpstr>
      <vt:lpstr>Course_PPTX_Theme</vt:lpstr>
      <vt:lpstr>Progress 1119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Autonomous Car Simulator</dc:title>
  <dc:creator>Ben</dc:creator>
  <cp:lastModifiedBy>Li Wen Lin</cp:lastModifiedBy>
  <cp:revision>837</cp:revision>
  <dcterms:modified xsi:type="dcterms:W3CDTF">2023-06-28T21:28:01Z</dcterms:modified>
</cp:coreProperties>
</file>